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8" r:id="rId3"/>
    <p:sldId id="1154" r:id="rId5"/>
    <p:sldId id="973" r:id="rId6"/>
    <p:sldId id="974" r:id="rId7"/>
    <p:sldId id="857" r:id="rId8"/>
    <p:sldId id="858" r:id="rId9"/>
    <p:sldId id="859" r:id="rId10"/>
    <p:sldId id="860" r:id="rId11"/>
    <p:sldId id="861" r:id="rId12"/>
    <p:sldId id="862" r:id="rId13"/>
    <p:sldId id="865" r:id="rId14"/>
    <p:sldId id="1079" r:id="rId15"/>
    <p:sldId id="1080" r:id="rId16"/>
    <p:sldId id="868" r:id="rId17"/>
    <p:sldId id="869" r:id="rId18"/>
    <p:sldId id="870" r:id="rId19"/>
    <p:sldId id="1082" r:id="rId20"/>
    <p:sldId id="1084" r:id="rId21"/>
    <p:sldId id="1085" r:id="rId22"/>
    <p:sldId id="1086" r:id="rId23"/>
    <p:sldId id="1087" r:id="rId24"/>
    <p:sldId id="1088" r:id="rId25"/>
    <p:sldId id="1089" r:id="rId26"/>
    <p:sldId id="900" r:id="rId27"/>
    <p:sldId id="901" r:id="rId28"/>
    <p:sldId id="866" r:id="rId29"/>
    <p:sldId id="867" r:id="rId30"/>
    <p:sldId id="904" r:id="rId31"/>
    <p:sldId id="905" r:id="rId32"/>
    <p:sldId id="906" r:id="rId33"/>
    <p:sldId id="907" r:id="rId34"/>
    <p:sldId id="908" r:id="rId35"/>
    <p:sldId id="909" r:id="rId36"/>
    <p:sldId id="910" r:id="rId37"/>
    <p:sldId id="1090" r:id="rId38"/>
    <p:sldId id="912" r:id="rId39"/>
    <p:sldId id="1091" r:id="rId40"/>
    <p:sldId id="1092" r:id="rId41"/>
    <p:sldId id="1095" r:id="rId42"/>
    <p:sldId id="1096" r:id="rId43"/>
    <p:sldId id="1097" r:id="rId44"/>
    <p:sldId id="1098" r:id="rId45"/>
    <p:sldId id="1099" r:id="rId46"/>
    <p:sldId id="1100" r:id="rId47"/>
    <p:sldId id="1101" r:id="rId48"/>
    <p:sldId id="1102" r:id="rId49"/>
    <p:sldId id="1103" r:id="rId50"/>
    <p:sldId id="1104" r:id="rId51"/>
    <p:sldId id="1105" r:id="rId52"/>
    <p:sldId id="1106" r:id="rId53"/>
    <p:sldId id="1109" r:id="rId54"/>
    <p:sldId id="913" r:id="rId55"/>
    <p:sldId id="914" r:id="rId56"/>
    <p:sldId id="915" r:id="rId57"/>
    <p:sldId id="916" r:id="rId58"/>
    <p:sldId id="919" r:id="rId59"/>
    <p:sldId id="918" r:id="rId60"/>
    <p:sldId id="936" r:id="rId61"/>
    <p:sldId id="937" r:id="rId62"/>
    <p:sldId id="938" r:id="rId63"/>
    <p:sldId id="939" r:id="rId64"/>
    <p:sldId id="940" r:id="rId65"/>
    <p:sldId id="975" r:id="rId66"/>
    <p:sldId id="976" r:id="rId67"/>
    <p:sldId id="977" r:id="rId68"/>
    <p:sldId id="978" r:id="rId69"/>
    <p:sldId id="979" r:id="rId70"/>
    <p:sldId id="980" r:id="rId71"/>
    <p:sldId id="981" r:id="rId72"/>
    <p:sldId id="982" r:id="rId73"/>
    <p:sldId id="983" r:id="rId74"/>
    <p:sldId id="984" r:id="rId75"/>
    <p:sldId id="986" r:id="rId76"/>
    <p:sldId id="941" r:id="rId77"/>
    <p:sldId id="942" r:id="rId78"/>
    <p:sldId id="943" r:id="rId79"/>
    <p:sldId id="944" r:id="rId80"/>
    <p:sldId id="945" r:id="rId81"/>
    <p:sldId id="946" r:id="rId82"/>
    <p:sldId id="948" r:id="rId83"/>
    <p:sldId id="968" r:id="rId84"/>
    <p:sldId id="1111" r:id="rId85"/>
    <p:sldId id="1110" r:id="rId86"/>
    <p:sldId id="1112" r:id="rId87"/>
    <p:sldId id="1113" r:id="rId88"/>
    <p:sldId id="1114" r:id="rId89"/>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BFF"/>
    <a:srgbClr val="CC99FF"/>
    <a:srgbClr val="FFCCFF"/>
    <a:srgbClr val="CCECFF"/>
    <a:srgbClr val="FF9900"/>
    <a:srgbClr val="663300"/>
    <a:srgbClr val="33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9" autoAdjust="0"/>
    <p:restoredTop sz="74954" autoAdjust="0"/>
  </p:normalViewPr>
  <p:slideViewPr>
    <p:cSldViewPr>
      <p:cViewPr varScale="1">
        <p:scale>
          <a:sx n="52" d="100"/>
          <a:sy n="52" d="100"/>
        </p:scale>
        <p:origin x="-1776" y="-96"/>
      </p:cViewPr>
      <p:guideLst>
        <p:guide orient="horz" pos="2160"/>
        <p:guide pos="2877"/>
      </p:guideLst>
    </p:cSldViewPr>
  </p:slideViewPr>
  <p:notesTextViewPr>
    <p:cViewPr>
      <p:scale>
        <a:sx n="100" d="100"/>
        <a:sy n="100" d="100"/>
      </p:scale>
      <p:origin x="0" y="0"/>
    </p:cViewPr>
  </p:notesTextViewPr>
  <p:sorterViewPr>
    <p:cViewPr>
      <p:scale>
        <a:sx n="66" d="100"/>
        <a:sy n="66" d="100"/>
      </p:scale>
      <p:origin x="0" y="14652"/>
    </p:cViewPr>
  </p:sorter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1.wmf"/><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16.wmf"/><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140E3571-B9F4-4991-83A1-4443C89AFA3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6" Type="http://schemas.openxmlformats.org/officeDocument/2006/relationships/hyperlink" Target="http://baike.baidu.com/view/42116.htm" TargetMode="External"/><Relationship Id="rId5" Type="http://schemas.openxmlformats.org/officeDocument/2006/relationships/hyperlink" Target="http://baike.baidu.com/view/45379.htm" TargetMode="External"/><Relationship Id="rId4" Type="http://schemas.openxmlformats.org/officeDocument/2006/relationships/hyperlink" Target="http://baike.baidu.com/view/573667.htm" TargetMode="External"/><Relationship Id="rId3" Type="http://schemas.openxmlformats.org/officeDocument/2006/relationships/hyperlink" Target="http://baike.baidu.com/view/998459.htm"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4" Type="http://schemas.openxmlformats.org/officeDocument/2006/relationships/hyperlink" Target="http://baike.baidu.com/view/30964.htm" TargetMode="External"/><Relationship Id="rId3" Type="http://schemas.openxmlformats.org/officeDocument/2006/relationships/hyperlink" Target="http://baike.baidu.com/view/54338.htm"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E630BFF-75B0-46A8-9565-2AA96131CFB3}" type="slidenum">
              <a:rPr lang="zh-CN" altLang="en-US" sz="1200">
                <a:latin typeface="Times New Roman" panose="02020603050405020304" pitchFamily="18" charset="0"/>
              </a:rPr>
            </a:fld>
            <a:endParaRPr lang="en-US" altLang="zh-CN" sz="1200">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其中</a:t>
            </a:r>
            <a:r>
              <a:rPr lang="en-US" altLang="zh-CN" sz="1200" kern="12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是载体下标，</a:t>
            </a:r>
            <a:r>
              <a:rPr lang="en-US" altLang="zh-CN" sz="1200" kern="1200" dirty="0" smtClean="0">
                <a:solidFill>
                  <a:schemeClr val="tx1"/>
                </a:solidFill>
                <a:effectLst/>
                <a:latin typeface="+mn-lt"/>
                <a:ea typeface="+mn-ea"/>
                <a:cs typeface="+mn-cs"/>
              </a:rPr>
              <a:t> p</a:t>
            </a:r>
            <a:r>
              <a:rPr lang="zh-CN" altLang="zh-CN" sz="1200" kern="1200" dirty="0" smtClean="0">
                <a:solidFill>
                  <a:schemeClr val="tx1"/>
                </a:solidFill>
                <a:effectLst/>
                <a:latin typeface="+mn-lt"/>
                <a:ea typeface="+mn-ea"/>
                <a:cs typeface="+mn-cs"/>
              </a:rPr>
              <a:t>修改量，</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Dkl</a:t>
            </a:r>
            <a:r>
              <a:rPr lang="zh-CN" altLang="zh-CN" sz="1200" kern="1200" dirty="0" smtClean="0">
                <a:solidFill>
                  <a:schemeClr val="tx1"/>
                </a:solidFill>
                <a:effectLst/>
                <a:latin typeface="+mn-lt"/>
                <a:ea typeface="+mn-ea"/>
                <a:cs typeface="+mn-cs"/>
              </a:rPr>
              <a:t>为取</a:t>
            </a:r>
            <a:r>
              <a:rPr lang="en-US" altLang="zh-CN" sz="1200" kern="1200" dirty="0" smtClean="0">
                <a:solidFill>
                  <a:schemeClr val="tx1"/>
                </a:solidFill>
                <a:effectLst/>
                <a:latin typeface="+mn-lt"/>
                <a:ea typeface="+mn-ea"/>
                <a:cs typeface="+mn-cs"/>
              </a:rPr>
              <a:t>KL</a:t>
            </a:r>
            <a:r>
              <a:rPr lang="zh-CN" altLang="zh-CN" sz="1200" kern="1200" dirty="0" smtClean="0">
                <a:solidFill>
                  <a:schemeClr val="tx1"/>
                </a:solidFill>
                <a:effectLst/>
                <a:latin typeface="+mn-lt"/>
                <a:ea typeface="+mn-ea"/>
                <a:cs typeface="+mn-cs"/>
              </a:rPr>
              <a:t>散度，</a:t>
            </a:r>
            <a:r>
              <a:rPr lang="en-US" altLang="zh-CN" sz="1200" kern="1200" dirty="0" smtClean="0">
                <a:solidFill>
                  <a:schemeClr val="tx1"/>
                </a:solidFill>
                <a:effectLst/>
                <a:latin typeface="+mn-lt"/>
                <a:ea typeface="+mn-ea"/>
                <a:cs typeface="+mn-cs"/>
              </a:rPr>
              <a:t>Qi</a:t>
            </a:r>
            <a:r>
              <a:rPr lang="zh-CN" altLang="zh-CN" sz="1200" kern="1200" dirty="0" smtClean="0">
                <a:solidFill>
                  <a:schemeClr val="tx1"/>
                </a:solidFill>
                <a:effectLst/>
                <a:latin typeface="+mn-lt"/>
                <a:ea typeface="+mn-ea"/>
                <a:cs typeface="+mn-cs"/>
              </a:rPr>
              <a:t>是一个常数，称为</a:t>
            </a:r>
            <a:r>
              <a:rPr lang="en-US" altLang="zh-CN" sz="1200" kern="1200" dirty="0" smtClean="0">
                <a:solidFill>
                  <a:schemeClr val="tx1"/>
                </a:solidFill>
                <a:effectLst/>
                <a:latin typeface="+mn-lt"/>
                <a:ea typeface="+mn-ea"/>
                <a:cs typeface="+mn-cs"/>
              </a:rPr>
              <a:t>Q</a:t>
            </a:r>
            <a:r>
              <a:rPr lang="zh-CN" altLang="zh-CN" sz="1200" kern="1200" dirty="0" smtClean="0">
                <a:solidFill>
                  <a:schemeClr val="tx1"/>
                </a:solidFill>
                <a:effectLst/>
                <a:latin typeface="+mn-lt"/>
                <a:ea typeface="+mn-ea"/>
                <a:cs typeface="+mn-cs"/>
              </a:rPr>
              <a:t>因子只和载体特性相关</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24AECDB5-6CA7-4959-B748-407EB6D50C5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2DCA0EB1-C74E-48DC-B844-6B3079173188}" type="slidenum">
              <a:rPr lang="zh-CN" altLang="en-US" sz="1200">
                <a:latin typeface="Times New Roman" panose="02020603050405020304" pitchFamily="18" charset="0"/>
              </a:rPr>
            </a:fld>
            <a:endParaRPr lang="en-US" altLang="zh-CN" sz="120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B9AEA92-9E38-44E8-A88F-94156C2ED075}" type="slidenum">
              <a:rPr lang="zh-CN" altLang="en-US" sz="1200">
                <a:latin typeface="Times New Roman" panose="02020603050405020304" pitchFamily="18" charset="0"/>
              </a:rPr>
            </a:fld>
            <a:endParaRPr lang="en-US" altLang="zh-CN"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需要隐匿自己的身份，如匿名通信</a:t>
            </a:r>
            <a:endParaRPr lang="en-US" altLang="zh-CN" dirty="0" smtClean="0"/>
          </a:p>
          <a:p>
            <a:pPr eaLnBrk="1" hangingPunct="1"/>
            <a:r>
              <a:rPr lang="zh-CN" altLang="en-US" dirty="0" smtClean="0"/>
              <a:t>在医疗中也可以使用，比如一些诊断的图像数据，往往是与患者的姓名、日期和医师的信息相互分离的</a:t>
            </a:r>
            <a:r>
              <a:rPr lang="zh-CN" altLang="en-US" smtClean="0"/>
              <a:t>，利用信息隐藏可以把这些数据隐藏进去，但是又出现了一个问题就是在这样的图像中做隐藏会不会引起图像的变化，从而引起诊断的精确性。</a:t>
            </a:r>
            <a:endParaRPr lang="zh-CN"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78BD089-555B-4AF4-B70E-C73EFB6A4E1A}" type="slidenum">
              <a:rPr lang="en-US" altLang="zh-CN"/>
            </a:fld>
            <a:endParaRPr lang="en-US" altLang="zh-CN"/>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p:txBody>
          <a:bodyPr/>
          <a:lstStyle/>
          <a:p>
            <a:r>
              <a:rPr lang="zh-CN" altLang="en-US" dirty="0" smtClean="0"/>
              <a:t>信息隐藏除了在保密通信中的应用之外，在</a:t>
            </a:r>
            <a:r>
              <a:rPr lang="en-US" altLang="zh-CN" dirty="0" smtClean="0"/>
              <a:t>20</a:t>
            </a:r>
            <a:r>
              <a:rPr lang="zh-CN" altLang="en-US" dirty="0" smtClean="0"/>
              <a:t>世纪</a:t>
            </a:r>
            <a:r>
              <a:rPr lang="en-US" altLang="zh-CN" dirty="0" smtClean="0"/>
              <a:t>90</a:t>
            </a:r>
            <a:r>
              <a:rPr lang="zh-CN" altLang="en-US" dirty="0" smtClean="0"/>
              <a:t>年代初期，随着网络技术的发展，又有了新的应用，即数字水印。</a:t>
            </a:r>
            <a:endParaRPr lang="en-US" altLang="zh-CN" dirty="0" smtClean="0"/>
          </a:p>
          <a:p>
            <a:r>
              <a:rPr lang="zh-CN" altLang="en-US" dirty="0" smtClean="0"/>
              <a:t>这对数字作品的保护提出了技术上及法律上的难题</a:t>
            </a:r>
            <a:endParaRPr lang="en-US" altLang="zh-CN" dirty="0" smtClean="0"/>
          </a:p>
          <a:p>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9406B1A-C54F-4536-8C87-45711CDB54A5}" type="slidenum">
              <a:rPr lang="en-US" altLang="zh-CN"/>
            </a:fld>
            <a:endParaRPr lang="en-US" altLang="zh-CN"/>
          </a:p>
        </p:txBody>
      </p:sp>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3F5AEAD3-A620-45A9-BAD3-CB7C1D26B066}" type="slidenum">
              <a:rPr lang="zh-CN" altLang="en-US"/>
            </a:fld>
            <a:endParaRPr lang="en-US" altLang="zh-CN"/>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C840065-275C-4760-8065-E7E95711EF31}" type="slidenum">
              <a:rPr lang="zh-CN" altLang="en-US"/>
            </a:fld>
            <a:endParaRPr lang="en-US" altLang="zh-CN"/>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p:txBody>
          <a:bodyPr/>
          <a:lstStyle/>
          <a:p>
            <a:r>
              <a:rPr lang="zh-CN" altLang="en-US" dirty="0" smtClean="0"/>
              <a:t>虚</a:t>
            </a:r>
            <a:r>
              <a:rPr lang="zh-CN" altLang="en-US" dirty="0" smtClean="0">
                <a:latin typeface="宋体" panose="02010600030101010101" pitchFamily="2" charset="-122"/>
              </a:rPr>
              <a:t>警率：原本无水印，却检测出水印</a:t>
            </a:r>
            <a:endParaRPr lang="en-US" altLang="zh-CN" dirty="0" smtClean="0">
              <a:latin typeface="宋体" panose="02010600030101010101" pitchFamily="2" charset="-122"/>
            </a:endParaRPr>
          </a:p>
          <a:p>
            <a:endParaRPr lang="en-US" altLang="zh-CN" dirty="0" smtClean="0">
              <a:latin typeface="宋体" panose="02010600030101010101" pitchFamily="2" charset="-122"/>
            </a:endParaRPr>
          </a:p>
          <a:p>
            <a:r>
              <a:rPr lang="zh-CN" altLang="en-US" dirty="0" smtClean="0">
                <a:latin typeface="宋体" panose="02010600030101010101" pitchFamily="2" charset="-122"/>
              </a:rPr>
              <a:t>数字水印可以是已注册的用户号码、产品标志或有意义的文字等。</a:t>
            </a:r>
            <a:endParaRPr lang="en-US" altLang="zh-CN" dirty="0" smtClean="0">
              <a:latin typeface="宋体" panose="02010600030101010101" pitchFamily="2" charset="-122"/>
            </a:endParaRPr>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E3A0C077-1E57-450B-A9E6-9F16C7DE510C}" type="slidenum">
              <a:rPr lang="zh-CN" altLang="en-US"/>
            </a:fld>
            <a:endParaRPr lang="en-US" altLang="zh-CN"/>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p:txBody>
          <a:bodyPr/>
          <a:lstStyle/>
          <a:p>
            <a:r>
              <a:rPr lang="zh-CN" altLang="en-US" dirty="0" smtClean="0"/>
              <a:t>感官上的不可感知是指通过人的视听觉无法察觉出宿主数据产生了变化。统计上的不可感知是指即使采用统计方法也无法确定水印是否存在。</a:t>
            </a:r>
            <a:endParaRPr lang="en-US" altLang="zh-CN" dirty="0" smtClean="0"/>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2D6B34-9C95-4D31-BE72-76BED3F6D85A}" type="slidenum">
              <a:rPr lang="en-US" altLang="zh-CN"/>
            </a:fld>
            <a:endParaRPr lang="en-US" altLang="zh-CN"/>
          </a:p>
        </p:txBody>
      </p:sp>
      <p:sp>
        <p:nvSpPr>
          <p:cNvPr id="8194" name="Rectangle 2"/>
          <p:cNvSpPr>
            <a:spLocks noGrp="1" noRot="1" noChangeAspect="1" noChangeArrowheads="1" noTextEdit="1"/>
          </p:cNvSpPr>
          <p:nvPr>
            <p:ph type="sldImg"/>
          </p:nvPr>
        </p:nvSpPr>
        <p:spPr/>
      </p:sp>
      <p:sp>
        <p:nvSpPr>
          <p:cNvPr id="8195" name="Rectangle 3"/>
          <p:cNvSpPr>
            <a:spLocks noGrp="1" noChangeArrowheads="1"/>
          </p:cNvSpPr>
          <p:nvPr>
            <p:ph type="body" idx="1"/>
          </p:nvPr>
        </p:nvSpPr>
        <p:spPr/>
        <p:txBody>
          <a:bodyPr/>
          <a:lstStyle/>
          <a:p>
            <a:r>
              <a:rPr lang="zh-CN" altLang="en-US" dirty="0" smtClean="0"/>
              <a:t>古代隐秘信息的技术可以分为两种基本方式：一种是将机密信息进行各种变化，是他们无法被非授权者所理解，即密码术，另一种是以隐蔽信息为目的，如隐写术。一直发展到现在，密码术变成了现代密码学，隐写术变成了伪装式的信息安全。</a:t>
            </a:r>
            <a:endParaRPr lang="en-US" altLang="zh-CN" dirty="0" smtClean="0"/>
          </a:p>
          <a:p>
            <a:r>
              <a:rPr lang="zh-CN" altLang="en-US" dirty="0" smtClean="0"/>
              <a:t>传统的加密方法使得加密后的信息变成一堆无法读懂的杂乱信息，直接引导攻击者发现哪些信息是他们的攻击对象，相当于把攻击目标暴露了，安全性主要取决于密码体制和攻击者的能力。</a:t>
            </a:r>
            <a:endParaRPr lang="en-US" altLang="zh-CN" dirty="0" smtClean="0"/>
          </a:p>
          <a:p>
            <a:r>
              <a:rPr lang="zh-CN" altLang="en-US" dirty="0" smtClean="0"/>
              <a:t>因此，从古代起，就开始发展以隐蔽信息为目的的技术，</a:t>
            </a:r>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DC1A47D-CDD1-46E6-B111-DC0076AEF933}" type="slidenum">
              <a:rPr lang="zh-CN" altLang="en-US"/>
            </a:fld>
            <a:endParaRPr lang="en-US" altLang="zh-CN"/>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数字水印方案包括三个要素：</a:t>
            </a:r>
            <a:r>
              <a:rPr lang="zh-CN" altLang="en-US" dirty="0" smtClean="0">
                <a:latin typeface="宋体" panose="02010600030101010101" pitchFamily="2" charset="-122"/>
              </a:rPr>
              <a:t>水印本身的结构</a:t>
            </a:r>
            <a:r>
              <a:rPr lang="zh-CN" altLang="en-US" dirty="0" smtClean="0">
                <a:latin typeface="Arial" panose="020B0604020202020204" pitchFamily="34" charset="0"/>
              </a:rPr>
              <a:t>、</a:t>
            </a:r>
            <a:r>
              <a:rPr lang="zh-CN" altLang="en-US" dirty="0" smtClean="0">
                <a:latin typeface="宋体" panose="02010600030101010101" pitchFamily="2" charset="-122"/>
              </a:rPr>
              <a:t>水印嵌入、水印检测</a:t>
            </a:r>
            <a:endParaRPr lang="en-US" altLang="zh-CN" dirty="0" smtClean="0">
              <a:latin typeface="宋体" panose="02010600030101010101" pitchFamily="2"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smtClean="0">
                <a:latin typeface="宋体" panose="02010600030101010101" pitchFamily="2" charset="-122"/>
              </a:rPr>
              <a:t>数字水印本身一般可分为两种，一种是包含了如版权者 、合法使用者、日期等具体信息，一种是采用伪随机序列作为水印，检测时只需判断水印是否存在。</a:t>
            </a:r>
            <a:endParaRPr lang="zh-CN" altLang="en-US" dirty="0" smtClean="0">
              <a:latin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879C0344-0BBB-41EA-831E-1539688DCBFC}" type="slidenum">
              <a:rPr lang="zh-CN" altLang="en-US"/>
            </a:fld>
            <a:endParaRPr lang="en-US" altLang="zh-CN"/>
          </a:p>
        </p:txBody>
      </p:sp>
      <p:sp>
        <p:nvSpPr>
          <p:cNvPr id="50178" name="Rectangle 2"/>
          <p:cNvSpPr>
            <a:spLocks noGrp="1" noRot="1" noChangeAspect="1" noChangeArrowheads="1" noTextEdit="1"/>
          </p:cNvSpPr>
          <p:nvPr>
            <p:ph type="sldImg"/>
          </p:nvPr>
        </p:nvSpPr>
        <p:spPr/>
      </p:sp>
      <p:sp>
        <p:nvSpPr>
          <p:cNvPr id="501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EDD9C971-13AB-4598-96F6-36D7747E00A9}" type="slidenum">
              <a:rPr lang="zh-CN" altLang="en-US"/>
            </a:fld>
            <a:endParaRPr lang="en-US" altLang="zh-CN"/>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9D1D6A4-807E-4023-9181-BEA27C9E546F}" type="slidenum">
              <a:rPr lang="zh-CN" altLang="en-US"/>
            </a:fld>
            <a:endParaRPr lang="en-US" altLang="zh-CN"/>
          </a:p>
        </p:txBody>
      </p:sp>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p:txBody>
          <a:bodyPr/>
          <a:lstStyle/>
          <a:p>
            <a:r>
              <a:rPr lang="zh-CN" altLang="en-US"/>
              <a:t>第二次课到此</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8255E8C0-23BE-4963-A562-088BD559E4A8}" type="slidenum">
              <a:rPr lang="zh-CN" altLang="en-US"/>
            </a:fld>
            <a:endParaRPr lang="en-US" altLang="zh-CN"/>
          </a:p>
        </p:txBody>
      </p:sp>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227131B5-0F60-4600-8469-AB714CCF9452}" type="slidenum">
              <a:rPr lang="zh-CN" altLang="en-US"/>
            </a:fld>
            <a:endParaRPr lang="en-US" altLang="zh-CN"/>
          </a:p>
        </p:txBody>
      </p:sp>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4198BF5B-906C-42F4-84B0-0F811C18D2EC}" type="slidenum">
              <a:rPr lang="zh-CN" altLang="en-US"/>
            </a:fld>
            <a:endParaRPr lang="en-US" altLang="zh-CN"/>
          </a:p>
        </p:txBody>
      </p:sp>
      <p:sp>
        <p:nvSpPr>
          <p:cNvPr id="87042" name="Rectangle 2"/>
          <p:cNvSpPr>
            <a:spLocks noGrp="1" noRot="1" noChangeAspect="1" noChangeArrowheads="1" noTextEdit="1"/>
          </p:cNvSpPr>
          <p:nvPr>
            <p:ph type="sldImg"/>
          </p:nvPr>
        </p:nvSpPr>
        <p:spPr/>
      </p:sp>
      <p:sp>
        <p:nvSpPr>
          <p:cNvPr id="87043" name="Rectangle 3"/>
          <p:cNvSpPr>
            <a:spLocks noGrp="1" noChangeArrowheads="1"/>
          </p:cNvSpPr>
          <p:nvPr>
            <p:ph type="body" idx="1"/>
          </p:nvPr>
        </p:nvSpPr>
        <p:spPr/>
        <p:txBody>
          <a:bodyPr/>
          <a:lstStyle/>
          <a:p>
            <a:r>
              <a:rPr lang="zh-CN" altLang="en-US" dirty="0" smtClean="0"/>
              <a:t>把原始数据的频域看作通信信道</a:t>
            </a:r>
            <a:r>
              <a:rPr lang="en-US" altLang="zh-CN" dirty="0" smtClean="0"/>
              <a:t>C</a:t>
            </a:r>
            <a:r>
              <a:rPr lang="zh-CN" altLang="en-US" dirty="0" smtClean="0"/>
              <a:t>，水印看作将通过</a:t>
            </a:r>
            <a:r>
              <a:rPr lang="en-US" altLang="zh-CN" dirty="0" smtClean="0"/>
              <a:t>C</a:t>
            </a:r>
            <a:r>
              <a:rPr lang="zh-CN" altLang="en-US" dirty="0" smtClean="0"/>
              <a:t>的信号</a:t>
            </a:r>
            <a:r>
              <a:rPr lang="en-US" altLang="zh-CN" dirty="0" smtClean="0"/>
              <a:t>S</a:t>
            </a:r>
            <a:r>
              <a:rPr lang="zh-CN" altLang="en-US" dirty="0" smtClean="0"/>
              <a:t>，各种有意、无意的干扰看作噪声</a:t>
            </a:r>
            <a:r>
              <a:rPr lang="en-US" altLang="zh-CN" dirty="0" smtClean="0"/>
              <a:t>N</a:t>
            </a:r>
            <a:r>
              <a:rPr lang="zh-CN" altLang="en-US" dirty="0" smtClean="0"/>
              <a:t>。利用扩频技术原理，将水印分布在许多数据频域系数中，加入每个频域系数的信号能量很小切不可随意检测。然而，水印检测过程知道水印的位置和内容，它能将许多微弱的信号集中起来形成具有较高信噪比的输出值，要破坏水印就需要很强的噪声加入所有的频域系数中，但是破坏水印的同时也造成原始数据质量的严重下降。</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1FBD5D45-1D35-4E86-823D-E2FDD4573D37}" type="slidenum">
              <a:rPr lang="zh-CN" altLang="en-US"/>
            </a:fld>
            <a:endParaRPr lang="en-US" altLang="zh-CN"/>
          </a:p>
        </p:txBody>
      </p:sp>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p:txBody>
          <a:bodyPr/>
          <a:lstStyle/>
          <a:p>
            <a:r>
              <a:rPr lang="zh-CN" altLang="en-US" dirty="0" smtClean="0"/>
              <a:t>一般来说，嵌入的水印信息量越大，对宿主数据的修改就越大，图像的视觉效果就越差。</a:t>
            </a:r>
            <a:endParaRPr lang="en-US" altLang="zh-CN" dirty="0" smtClean="0"/>
          </a:p>
          <a:p>
            <a:r>
              <a:rPr lang="zh-CN" altLang="en-US" dirty="0" smtClean="0"/>
              <a:t>一个好的嵌入算法，应该是能够嵌入较多的信息而引起的视觉感知最小。评价一个水印算法的优劣，应该建立对水印的评价准则。不仅包括鲁棒性的评价，还包括透明性的评价，主管和客观。</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08701480-9949-4E4E-A62D-CAFF03711907}" type="slidenum">
              <a:rPr lang="zh-CN" altLang="en-US"/>
            </a:fld>
            <a:endParaRPr lang="en-US" altLang="zh-CN"/>
          </a:p>
        </p:txBody>
      </p:sp>
      <p:sp>
        <p:nvSpPr>
          <p:cNvPr id="90114" name="Rectangle 2"/>
          <p:cNvSpPr>
            <a:spLocks noGrp="1" noRot="1" noChangeAspect="1" noChangeArrowheads="1" noTextEdit="1"/>
          </p:cNvSpPr>
          <p:nvPr>
            <p:ph type="sldImg"/>
          </p:nvPr>
        </p:nvSpPr>
        <p:spPr/>
      </p:sp>
      <p:sp>
        <p:nvSpPr>
          <p:cNvPr id="90115" name="Rectangle 3"/>
          <p:cNvSpPr>
            <a:spLocks noGrp="1" noChangeArrowheads="1"/>
          </p:cNvSpPr>
          <p:nvPr>
            <p:ph type="body" idx="1"/>
          </p:nvPr>
        </p:nvSpPr>
        <p:spPr/>
        <p:txBody>
          <a:bodyPr/>
          <a:lstStyle/>
          <a:p>
            <a:r>
              <a:rPr lang="zh-CN" altLang="en-US" dirty="0" smtClean="0"/>
              <a:t>主观测试时，需要遵守一个测试规则，该规则要对测试和评估的过程进行描述。这样的测试包括两个步骤。第一步，将失真的数据集按照从最好到最坏的次序排列，第二步，挑选的测试人员对每个数据集进行评定，描述所处理对象的等级。</a:t>
            </a:r>
            <a:endParaRPr lang="en-US" altLang="zh-CN" dirty="0" smtClean="0"/>
          </a:p>
          <a:p>
            <a:r>
              <a:rPr lang="zh-CN" altLang="en-US" dirty="0" smtClean="0"/>
              <a:t>如</a:t>
            </a:r>
            <a:r>
              <a:rPr lang="en-US" altLang="zh-CN" dirty="0" smtClean="0"/>
              <a:t>ITU-R Rec.500</a:t>
            </a:r>
            <a:r>
              <a:rPr lang="zh-CN" altLang="en-US" dirty="0" smtClean="0"/>
              <a:t>质量等级标准，用</a:t>
            </a:r>
            <a:r>
              <a:rPr lang="en-US" altLang="zh-CN" dirty="0" smtClean="0"/>
              <a:t>5</a:t>
            </a:r>
            <a:r>
              <a:rPr lang="zh-CN" altLang="en-US" dirty="0" smtClean="0"/>
              <a:t>个级别来描述载体在嵌入水印后质量的等级。研究结果表明，经验不同的个体，如摄影师、研究人员和一般人，对一组相同的图像进行主观测试，得到的结果相差很大。主观测试直接反映了人对图像质量的感受，一般来说比较准确，对最终的质量评价和测试具有实际价值。但是对于不同人员之间的主观差异较大，需要找大量的人员进行测试。</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DF471DA-F023-47CE-B01B-95F7FCBC2AD2}" type="slidenum">
              <a:rPr lang="zh-CN" altLang="en-US"/>
            </a:fld>
            <a:endParaRPr lang="en-US" altLang="zh-CN"/>
          </a:p>
        </p:txBody>
      </p:sp>
      <p:sp>
        <p:nvSpPr>
          <p:cNvPr id="111618" name="Rectangle 2"/>
          <p:cNvSpPr>
            <a:spLocks noGrp="1" noRot="1" noChangeAspect="1" noChangeArrowheads="1" noTextEdit="1"/>
          </p:cNvSpPr>
          <p:nvPr>
            <p:ph type="sldImg"/>
          </p:nvPr>
        </p:nvSpPr>
        <p:spPr/>
      </p:sp>
      <p:sp>
        <p:nvSpPr>
          <p:cNvPr id="111619" name="Rectangle 3"/>
          <p:cNvSpPr>
            <a:spLocks noGrp="1" noChangeArrowheads="1"/>
          </p:cNvSpPr>
          <p:nvPr>
            <p:ph type="body" idx="1"/>
          </p:nvPr>
        </p:nvSpPr>
        <p:spPr/>
        <p:txBody>
          <a:bodyPr/>
          <a:lstStyle/>
          <a:p>
            <a:r>
              <a:rPr lang="zh-CN" altLang="en-US" dirty="0" smtClean="0"/>
              <a:t>另一重方法是客观的失真度量，不依赖于主观评价，计算简单，可重复性强。下面是常用的一些失真度量法。</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8CF411D-15ED-4438-9B6D-5788FE714A08}" type="slidenum">
              <a:rPr lang="en-US" altLang="zh-CN"/>
            </a:fld>
            <a:endParaRPr lang="en-US" altLang="zh-CN"/>
          </a:p>
        </p:txBody>
      </p:sp>
      <p:sp>
        <p:nvSpPr>
          <p:cNvPr id="23554" name="Rectangle 2"/>
          <p:cNvSpPr>
            <a:spLocks noGrp="1" noRot="1" noChangeAspect="1" noChangeArrowheads="1" noTextEdit="1"/>
          </p:cNvSpPr>
          <p:nvPr>
            <p:ph type="sldImg"/>
          </p:nvPr>
        </p:nvSpPr>
        <p:spPr/>
      </p:sp>
      <p:sp>
        <p:nvSpPr>
          <p:cNvPr id="23555" name="Rectangle 3"/>
          <p:cNvSpPr>
            <a:spLocks noGrp="1" noChangeArrowheads="1"/>
          </p:cNvSpPr>
          <p:nvPr>
            <p:ph type="body" idx="1"/>
          </p:nvPr>
        </p:nvSpPr>
        <p:spPr/>
        <p:txBody>
          <a:bodyPr/>
          <a:lstStyle/>
          <a:p>
            <a:r>
              <a:rPr lang="zh-CN" altLang="en-US" dirty="0" smtClean="0"/>
              <a:t>目前，随着计算机技术和因特网的发展，越来越多的信息以电子的形式通过网络传输，并且随着电子政务、电子商务、网络银行的应用，越来越多的重要信息 需要保密和安全的传输，仅仅使用密码技术还不够。</a:t>
            </a:r>
            <a:endParaRPr lang="en-US" altLang="zh-CN" dirty="0" smtClean="0"/>
          </a:p>
          <a:p>
            <a:r>
              <a:rPr lang="zh-CN" altLang="en-US" dirty="0" smtClean="0"/>
              <a:t>另外，现代战争更依赖于信息战</a:t>
            </a:r>
            <a:endParaRPr lang="en-US" altLang="zh-CN" dirty="0" smtClean="0"/>
          </a:p>
          <a:p>
            <a:r>
              <a:rPr lang="zh-CN" altLang="en-US" dirty="0" smtClean="0"/>
              <a:t>另一方面，数字产品的无失真复制，也使得数字产品在网络上传播，版权保护也存在很多漏洞。</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AEF04A2E-0233-4BD8-B339-C56EC488C13E}" type="slidenum">
              <a:rPr lang="zh-CN" altLang="en-US"/>
            </a:fld>
            <a:endParaRPr lang="en-US" altLang="zh-CN"/>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91979203-124F-4B12-A4FB-211EC71CB31F}" type="slidenum">
              <a:rPr lang="zh-CN" altLang="en-US"/>
            </a:fld>
            <a:endParaRPr lang="en-US" altLang="zh-CN"/>
          </a:p>
        </p:txBody>
      </p:sp>
      <p:sp>
        <p:nvSpPr>
          <p:cNvPr id="115714" name="Rectangle 2"/>
          <p:cNvSpPr>
            <a:spLocks noGrp="1" noRot="1" noChangeAspect="1" noChangeArrowheads="1" noTextEdit="1"/>
          </p:cNvSpPr>
          <p:nvPr>
            <p:ph type="sldImg"/>
          </p:nvPr>
        </p:nvSpPr>
        <p:spPr/>
      </p:sp>
      <p:sp>
        <p:nvSpPr>
          <p:cNvPr id="1157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50B5403B-187E-4B2B-A228-2E89E58836D4}" type="slidenum">
              <a:rPr lang="zh-CN" altLang="en-US"/>
            </a:fld>
            <a:endParaRPr lang="en-US" altLang="zh-CN"/>
          </a:p>
        </p:txBody>
      </p:sp>
      <p:sp>
        <p:nvSpPr>
          <p:cNvPr id="91138" name="Rectangle 2"/>
          <p:cNvSpPr>
            <a:spLocks noGrp="1" noRot="1" noChangeAspect="1" noChangeArrowheads="1" noTextEdit="1"/>
          </p:cNvSpPr>
          <p:nvPr>
            <p:ph type="sldImg"/>
          </p:nvPr>
        </p:nvSpPr>
        <p:spPr/>
      </p:sp>
      <p:sp>
        <p:nvSpPr>
          <p:cNvPr id="91139" name="Rectangle 3"/>
          <p:cNvSpPr>
            <a:spLocks noGrp="1" noChangeArrowheads="1"/>
          </p:cNvSpPr>
          <p:nvPr>
            <p:ph type="body" idx="1"/>
          </p:nvPr>
        </p:nvSpPr>
        <p:spPr/>
        <p:txBody>
          <a:bodyPr/>
          <a:lstStyle/>
          <a:p>
            <a:r>
              <a:rPr lang="zh-CN" altLang="en-US" dirty="0" smtClean="0"/>
              <a:t>目前比较流行的失真度量标准是信噪比和峰值信噪比。通常以</a:t>
            </a:r>
            <a:r>
              <a:rPr lang="en-US" altLang="zh-CN" dirty="0" err="1" smtClean="0"/>
              <a:t>db</a:t>
            </a:r>
            <a:r>
              <a:rPr lang="zh-CN" altLang="en-US" dirty="0" smtClean="0"/>
              <a:t>分贝来度量。</a:t>
            </a:r>
            <a:endParaRPr lang="en-US" altLang="zh-CN" dirty="0" smtClean="0"/>
          </a:p>
          <a:p>
            <a:r>
              <a:rPr lang="zh-CN" altLang="en-US" dirty="0" smtClean="0"/>
              <a:t>但是峰值信噪比与人的感知系统关联的也不是很好，一些峰值信噪比高的图片，反而质量较差，而一些峰值信噪比低的图片，质量较好。比如，如果有较强的干扰在人的面部，那么人的主观感觉肯定交叉，但如果干扰是在图片背景上，尽管峰值信噪比低，但是质量更高一些。</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DE327B91-620C-4779-93A0-D5ACB0DD6DA9}" type="slidenum">
              <a:rPr lang="zh-CN" altLang="en-US"/>
            </a:fld>
            <a:endParaRPr lang="en-US" altLang="zh-CN"/>
          </a:p>
        </p:txBody>
      </p:sp>
      <p:sp>
        <p:nvSpPr>
          <p:cNvPr id="156674" name="Rectangle 2"/>
          <p:cNvSpPr>
            <a:spLocks noGrp="1" noRot="1" noChangeAspect="1" noChangeArrowheads="1" noTextEdit="1"/>
          </p:cNvSpPr>
          <p:nvPr>
            <p:ph type="sldImg"/>
          </p:nvPr>
        </p:nvSpPr>
        <p:spPr/>
      </p:sp>
      <p:sp>
        <p:nvSpPr>
          <p:cNvPr id="156675" name="Rectangle 3"/>
          <p:cNvSpPr>
            <a:spLocks noGrp="1" noChangeArrowheads="1"/>
          </p:cNvSpPr>
          <p:nvPr>
            <p:ph type="body" idx="1"/>
          </p:nvPr>
        </p:nvSpPr>
        <p:spPr/>
        <p:txBody>
          <a:bodyPr/>
          <a:lstStyle/>
          <a:p>
            <a:r>
              <a:rPr lang="zh-CN" altLang="en-US" dirty="0" smtClean="0"/>
              <a:t>所谓高斯噪声是指它的</a:t>
            </a:r>
            <a:r>
              <a:rPr lang="zh-CN" altLang="en-US" dirty="0" smtClean="0">
                <a:hlinkClick r:id="rId3" action="ppaction://hlinkfile"/>
              </a:rPr>
              <a:t>概率密度函数</a:t>
            </a:r>
            <a:r>
              <a:rPr lang="zh-CN" altLang="en-US" dirty="0" smtClean="0"/>
              <a:t>服从</a:t>
            </a:r>
            <a:r>
              <a:rPr lang="zh-CN" altLang="en-US" dirty="0" smtClean="0">
                <a:hlinkClick r:id="rId4" action="ppaction://hlinkfile"/>
              </a:rPr>
              <a:t>高斯分布</a:t>
            </a:r>
            <a:r>
              <a:rPr lang="zh-CN" altLang="en-US" dirty="0" smtClean="0"/>
              <a:t>（即</a:t>
            </a:r>
            <a:r>
              <a:rPr lang="zh-CN" altLang="en-US" dirty="0" smtClean="0">
                <a:hlinkClick r:id="rId5" action="ppaction://hlinkfile"/>
              </a:rPr>
              <a:t>正态分布</a:t>
            </a:r>
            <a:r>
              <a:rPr lang="zh-CN" altLang="en-US" dirty="0" smtClean="0"/>
              <a:t>）的一类噪声</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椒盐噪声是由图像传感器，传输信道，解码处理等产生的黑白相间的亮暗点噪声。椒盐噪声往往由</a:t>
            </a:r>
            <a:r>
              <a:rPr lang="zh-CN" altLang="en-US" dirty="0" smtClean="0">
                <a:hlinkClick r:id="rId6" action="ppaction://hlinkfile"/>
              </a:rPr>
              <a:t>图像</a:t>
            </a:r>
            <a:r>
              <a:rPr lang="zh-CN" altLang="en-US" dirty="0" smtClean="0"/>
              <a:t>切割引起。</a:t>
            </a:r>
            <a:endParaRPr lang="zh-CN" altLang="en-US" dirty="0" smtClean="0"/>
          </a:p>
          <a:p>
            <a:r>
              <a:rPr lang="zh-CN" altLang="en-US" dirty="0" smtClean="0"/>
              <a:t>左边高斯，右边椒盐。</a:t>
            </a:r>
            <a:endParaRPr lang="en-US" altLang="zh-CN" dirty="0" smtClean="0"/>
          </a:p>
          <a:p>
            <a:r>
              <a:rPr lang="zh-CN" altLang="en-US" dirty="0" smtClean="0"/>
              <a:t>在相同的失真度量下，比较两幅图像对人的感官的影响。大部分人认为高斯噪声对图像产生的影响是模糊的，噪声小的时候感觉不出来，噪声大的时候 ，感觉图像质量下降。</a:t>
            </a:r>
            <a:endParaRPr lang="en-US" altLang="zh-CN" dirty="0" smtClean="0"/>
          </a:p>
          <a:p>
            <a:r>
              <a:rPr lang="zh-CN" altLang="en-US" dirty="0" smtClean="0"/>
              <a:t>第一组的图像，相同的</a:t>
            </a:r>
            <a:r>
              <a:rPr lang="en-US" altLang="zh-CN" dirty="0" smtClean="0"/>
              <a:t>PSNR</a:t>
            </a:r>
            <a:r>
              <a:rPr lang="zh-CN" altLang="en-US" dirty="0" smtClean="0"/>
              <a:t>下，高斯噪声的干扰可以忽略，椒盐噪声存在少量的黑白点</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9CC95E4C-8D39-4A89-BF5C-2738BF8E089B}" type="slidenum">
              <a:rPr lang="zh-CN" altLang="en-US"/>
            </a:fld>
            <a:endParaRPr lang="en-US" altLang="zh-CN"/>
          </a:p>
        </p:txBody>
      </p:sp>
      <p:sp>
        <p:nvSpPr>
          <p:cNvPr id="158722" name="Rectangle 2"/>
          <p:cNvSpPr>
            <a:spLocks noGrp="1" noRot="1" noChangeAspect="1" noChangeArrowheads="1" noTextEdit="1"/>
          </p:cNvSpPr>
          <p:nvPr>
            <p:ph type="sldImg"/>
          </p:nvPr>
        </p:nvSpPr>
        <p:spPr/>
      </p:sp>
      <p:sp>
        <p:nvSpPr>
          <p:cNvPr id="158723" name="Rectangle 3"/>
          <p:cNvSpPr>
            <a:spLocks noGrp="1" noChangeArrowheads="1"/>
          </p:cNvSpPr>
          <p:nvPr>
            <p:ph type="body" idx="1"/>
          </p:nvPr>
        </p:nvSpPr>
        <p:spPr/>
        <p:txBody>
          <a:bodyPr/>
          <a:lstStyle/>
          <a:p>
            <a:r>
              <a:rPr lang="zh-CN" altLang="en-US" dirty="0" smtClean="0"/>
              <a:t>高斯噪声可以接受，椒盐噪声的图像对视觉没有太大影响，但是黑白点已经很多了。</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A54369CF-D681-403F-A4B6-9B3865A9E749}" type="slidenum">
              <a:rPr lang="zh-CN" altLang="en-US"/>
            </a:fld>
            <a:endParaRPr lang="en-US" altLang="zh-CN"/>
          </a:p>
        </p:txBody>
      </p:sp>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p:txBody>
          <a:bodyPr/>
          <a:lstStyle/>
          <a:p>
            <a:r>
              <a:rPr lang="zh-CN" altLang="en-US" dirty="0" smtClean="0"/>
              <a:t>椒盐噪声黑白点更多了，因此</a:t>
            </a:r>
            <a:r>
              <a:rPr lang="en-US" altLang="zh-CN" dirty="0" smtClean="0"/>
              <a:t>PSNR</a:t>
            </a:r>
            <a:r>
              <a:rPr lang="zh-CN" altLang="en-US" dirty="0" smtClean="0"/>
              <a:t>值来衡量图像受到的干扰情况是不准确的。</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E2005DA0-9EAC-46D1-A6B5-19D38793892A}" type="slidenum">
              <a:rPr lang="zh-CN" altLang="en-US"/>
            </a:fld>
            <a:endParaRPr lang="en-US" altLang="zh-CN"/>
          </a:p>
        </p:txBody>
      </p:sp>
      <p:sp>
        <p:nvSpPr>
          <p:cNvPr id="162818" name="Rectangle 2"/>
          <p:cNvSpPr>
            <a:spLocks noGrp="1" noRot="1" noChangeAspect="1" noChangeArrowheads="1" noTextEdit="1"/>
          </p:cNvSpPr>
          <p:nvPr>
            <p:ph type="sldImg"/>
          </p:nvPr>
        </p:nvSpPr>
        <p:spPr/>
      </p:sp>
      <p:sp>
        <p:nvSpPr>
          <p:cNvPr id="162819" name="Rectangle 3"/>
          <p:cNvSpPr>
            <a:spLocks noGrp="1" noChangeArrowheads="1"/>
          </p:cNvSpPr>
          <p:nvPr>
            <p:ph type="body" idx="1"/>
          </p:nvPr>
        </p:nvSpPr>
        <p:spPr/>
        <p:txBody>
          <a:bodyPr/>
          <a:lstStyle/>
          <a:p>
            <a:r>
              <a:rPr lang="zh-CN" altLang="en-US" dirty="0" smtClean="0"/>
              <a:t>我们再看人为干扰的情况，左右两副的</a:t>
            </a:r>
            <a:r>
              <a:rPr lang="en-US" altLang="zh-CN" dirty="0" smtClean="0"/>
              <a:t>PSNR</a:t>
            </a:r>
            <a:r>
              <a:rPr lang="zh-CN" altLang="en-US" dirty="0" smtClean="0"/>
              <a:t>值基本相同，即图像受到的干扰大小基本是一样的，只是发生的位置不同。</a:t>
            </a:r>
            <a:endParaRPr lang="en-US" altLang="zh-CN" dirty="0" smtClean="0"/>
          </a:p>
          <a:p>
            <a:r>
              <a:rPr lang="zh-CN" altLang="en-US" dirty="0" smtClean="0"/>
              <a:t>左边是在边缘位置，可以说是非重要部位，右边发生在重要部位。尽管</a:t>
            </a:r>
            <a:r>
              <a:rPr lang="en-US" altLang="zh-CN" dirty="0" smtClean="0"/>
              <a:t>PSNAR</a:t>
            </a:r>
            <a:r>
              <a:rPr lang="zh-CN" altLang="en-US" dirty="0" smtClean="0"/>
              <a:t>相同，但是右边肯定是无法接受的。</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3BF4948-40A9-4034-9FBB-473AFFA0EEBC}" type="slidenum">
              <a:rPr lang="zh-CN" altLang="en-US"/>
            </a:fld>
            <a:endParaRPr lang="en-US" altLang="zh-CN"/>
          </a:p>
        </p:txBody>
      </p:sp>
      <p:sp>
        <p:nvSpPr>
          <p:cNvPr id="164866" name="Rectangle 2"/>
          <p:cNvSpPr>
            <a:spLocks noGrp="1" noRot="1" noChangeAspect="1" noChangeArrowheads="1" noTextEdit="1"/>
          </p:cNvSpPr>
          <p:nvPr>
            <p:ph type="sldImg"/>
          </p:nvPr>
        </p:nvSpPr>
        <p:spPr/>
      </p:sp>
      <p:sp>
        <p:nvSpPr>
          <p:cNvPr id="164867"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4EBF2DB6-1681-4B53-9674-DE5B90A480F0}" type="slidenum">
              <a:rPr lang="zh-CN" altLang="en-US"/>
            </a:fld>
            <a:endParaRPr lang="en-US" altLang="zh-CN"/>
          </a:p>
        </p:txBody>
      </p:sp>
      <p:sp>
        <p:nvSpPr>
          <p:cNvPr id="166914" name="Rectangle 2"/>
          <p:cNvSpPr>
            <a:spLocks noGrp="1" noRot="1" noChangeAspect="1" noChangeArrowheads="1" noTextEdit="1"/>
          </p:cNvSpPr>
          <p:nvPr>
            <p:ph type="sldImg"/>
          </p:nvPr>
        </p:nvSpPr>
        <p:spPr/>
      </p:sp>
      <p:sp>
        <p:nvSpPr>
          <p:cNvPr id="166915" name="Rectangle 3"/>
          <p:cNvSpPr>
            <a:spLocks noGrp="1" noChangeArrowheads="1"/>
          </p:cNvSpPr>
          <p:nvPr>
            <p:ph type="body" idx="1"/>
          </p:nvPr>
        </p:nvSpPr>
        <p:spPr/>
        <p:txBody>
          <a:bodyPr/>
          <a:lstStyle/>
          <a:p>
            <a:r>
              <a:rPr lang="zh-CN" altLang="en-US" dirty="0" smtClean="0"/>
              <a:t>因此，常用的</a:t>
            </a:r>
            <a:r>
              <a:rPr lang="en-US" altLang="zh-CN" dirty="0" smtClean="0"/>
              <a:t>PSNR</a:t>
            </a:r>
            <a:r>
              <a:rPr lang="zh-CN" altLang="en-US" dirty="0" smtClean="0"/>
              <a:t>只能忠实地反映两个信号之间的差别大小，不能准确反映人的感官系统对这些信号质量的评价程度。因此，研究一种有效的客观失真度量方法，使得它与主观度量笔记一直，是非常有用的。</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B8ACD377-D4D8-4543-949C-246D8A2226BF}" type="slidenum">
              <a:rPr lang="zh-CN" altLang="en-US"/>
            </a:fld>
            <a:endParaRPr lang="en-US" altLang="zh-CN"/>
          </a:p>
        </p:txBody>
      </p:sp>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477E7E-B9BC-4A01-9995-6FA13F55BAD4}" type="slidenum">
              <a:rPr lang="en-US" altLang="zh-CN"/>
            </a:fld>
            <a:endParaRPr lang="en-US" altLang="zh-CN"/>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r>
              <a:rPr lang="en-US" altLang="zh-CN" dirty="0" smtClean="0"/>
              <a:t>1996</a:t>
            </a:r>
            <a:r>
              <a:rPr lang="zh-CN" altLang="en-US" dirty="0" smtClean="0"/>
              <a:t>年剑桥大学</a:t>
            </a:r>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4C3A8BB9-E420-4261-B2EA-B4015850F99D}" type="slidenum">
              <a:rPr lang="zh-CN" altLang="en-US"/>
            </a:fld>
            <a:endParaRPr lang="en-US" altLang="zh-CN"/>
          </a:p>
        </p:txBody>
      </p:sp>
      <p:sp>
        <p:nvSpPr>
          <p:cNvPr id="84994" name="Rectangle 2"/>
          <p:cNvSpPr>
            <a:spLocks noGrp="1" noRot="1" noChangeAspect="1" noChangeArrowheads="1" noTextEdit="1"/>
          </p:cNvSpPr>
          <p:nvPr>
            <p:ph type="sldImg"/>
          </p:nvPr>
        </p:nvSpPr>
        <p:spPr/>
      </p:sp>
      <p:sp>
        <p:nvSpPr>
          <p:cNvPr id="84995" name="Rectangle 3"/>
          <p:cNvSpPr>
            <a:spLocks noGrp="1" noChangeArrowheads="1"/>
          </p:cNvSpPr>
          <p:nvPr>
            <p:ph type="body" idx="1"/>
          </p:nvPr>
        </p:nvSpPr>
        <p:spPr/>
        <p:txBody>
          <a:bodyPr/>
          <a:lstStyle/>
          <a:p>
            <a:r>
              <a:rPr lang="zh-CN" altLang="en-US" dirty="0" smtClean="0"/>
              <a:t>滤波是将</a:t>
            </a:r>
            <a:r>
              <a:rPr lang="zh-CN" altLang="en-US" dirty="0" smtClean="0">
                <a:hlinkClick r:id="rId3" action="ppaction://hlinkfile"/>
              </a:rPr>
              <a:t>信号</a:t>
            </a:r>
            <a:r>
              <a:rPr lang="zh-CN" altLang="en-US" dirty="0" smtClean="0"/>
              <a:t>中特定波段</a:t>
            </a:r>
            <a:r>
              <a:rPr lang="zh-CN" altLang="en-US" dirty="0" smtClean="0">
                <a:hlinkClick r:id="rId4" action="ppaction://hlinkfile"/>
              </a:rPr>
              <a:t>频率</a:t>
            </a:r>
            <a:r>
              <a:rPr lang="zh-CN" altLang="en-US" dirty="0" smtClean="0"/>
              <a:t>滤除的操作，是抑制和防止干扰的一项重要措施</a:t>
            </a:r>
            <a:endParaRPr lang="en-US" altLang="zh-CN" dirty="0" smtClean="0"/>
          </a:p>
          <a:p>
            <a:r>
              <a:rPr lang="zh-CN" altLang="en-US" dirty="0" smtClean="0"/>
              <a:t>如果在视频中的每一帧中加入不同的水印，攻击者可以通过比较具有相同场景的相邻帧间的微笑差别，对这些帧进行重组，从而破坏大部分的水印，而如果在视频每一帧中加入相同的水印，攻击者也可以对视频帧进行组合攻击，通过多帧数据的累积，来发现并破坏水印。</a:t>
            </a:r>
            <a:endParaRPr lang="en-US" altLang="zh-CN" dirty="0" smtClean="0"/>
          </a:p>
          <a:p>
            <a:r>
              <a:rPr lang="zh-CN" altLang="en-US" dirty="0" smtClean="0"/>
              <a:t>利用同一原始多媒体数据集合的不同水印信号版本，来生成一个近似的多媒体数据集合，以此来逼近和回复原始数据，其目的是使检测系统无法在这一近似的数据集合中检测出水印信号的存在。对付共谋攻击的一种方法就是限制可用的水印拷贝个数，也可采用共谋安全码来设计水印方案，但采用共谋安全码方案的不足是：随着编码数目的增加，编码长度按指数增加。</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5A20023C-98E6-410D-9D31-BF143ED19AF8}" type="slidenum">
              <a:rPr lang="zh-CN" altLang="en-US"/>
            </a:fld>
            <a:endParaRPr lang="en-US" altLang="zh-CN"/>
          </a:p>
        </p:txBody>
      </p:sp>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C2D770A5-58AF-4817-A566-66C41F323F16}" type="slidenum">
              <a:rPr lang="zh-CN" altLang="en-US"/>
            </a:fld>
            <a:endParaRPr lang="en-US" altLang="zh-CN"/>
          </a:p>
        </p:txBody>
      </p:sp>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p:txBody>
          <a:bodyPr/>
          <a:lstStyle/>
          <a:p>
            <a:r>
              <a:rPr lang="zh-CN" altLang="en-US" dirty="0" smtClean="0"/>
              <a:t>并不一定要去除水印，它的目标是对数据做一定的操作和处理，使得检测器不能检测到水印的存在，一个典型的例子是用这种方法愚弄</a:t>
            </a:r>
            <a:r>
              <a:rPr lang="en-US" altLang="zh-CN" dirty="0" smtClean="0"/>
              <a:t>Internet</a:t>
            </a:r>
            <a:r>
              <a:rPr lang="zh-CN" altLang="en-US" dirty="0" smtClean="0"/>
              <a:t>上的自动侵权探测器。这个探测器自动在网上下载图片，然后根据水印检测有无侵权行为，它的一个弱点是当图像尺寸小的时候会认为图像太小不可能包含水印。这样我们可以先把水印图像分割，使其分割后的图像小于检测器的下限，然后再用</a:t>
            </a:r>
            <a:r>
              <a:rPr lang="en-US" altLang="zh-CN" dirty="0" smtClean="0"/>
              <a:t>html</a:t>
            </a:r>
            <a:r>
              <a:rPr lang="zh-CN" altLang="en-US" dirty="0" smtClean="0"/>
              <a:t>标记把他们重组，这样看起来不会影响图像的质量，但是也检测不出来。</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E069A093-B338-4D55-B59E-BC3B33E276E2}" type="slidenum">
              <a:rPr lang="zh-CN" altLang="en-US"/>
            </a:fld>
            <a:endParaRPr lang="en-US" altLang="zh-CN"/>
          </a:p>
        </p:txBody>
      </p:sp>
      <p:sp>
        <p:nvSpPr>
          <p:cNvPr id="109570" name="Rectangle 2"/>
          <p:cNvSpPr>
            <a:spLocks noGrp="1" noRot="1" noChangeAspect="1" noChangeArrowheads="1" noTextEdit="1"/>
          </p:cNvSpPr>
          <p:nvPr>
            <p:ph type="sldImg"/>
          </p:nvPr>
        </p:nvSpPr>
        <p:spPr/>
      </p:sp>
      <p:sp>
        <p:nvSpPr>
          <p:cNvPr id="1095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019D1D16-A678-4BBD-BC2A-A82CC792EC59}" type="slidenum">
              <a:rPr lang="zh-CN" altLang="en-US"/>
            </a:fld>
            <a:endParaRPr lang="en-US" altLang="zh-CN"/>
          </a:p>
        </p:txBody>
      </p:sp>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p:txBody>
          <a:bodyPr/>
          <a:lstStyle/>
          <a:p>
            <a:r>
              <a:rPr lang="zh-CN" altLang="en-US" dirty="0" smtClean="0"/>
              <a:t>把从合法作品获得的水印复制到另一没有水印的作品中。</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攻击者在他人的含水印作品中嵌入自己的信息，或将他人合法的水印嵌入到另外的作品中，这种攻击也称为拷贝攻击 </a:t>
            </a:r>
            <a:endParaRPr lang="zh-CN" altLang="en-US" dirty="0" smtClean="0"/>
          </a:p>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C2159B9B-C5CF-448F-919D-FBCDC09E1076}" type="slidenum">
              <a:rPr lang="zh-CN" altLang="en-US"/>
            </a:fld>
            <a:endParaRPr lang="en-US" altLang="zh-CN"/>
          </a:p>
        </p:txBody>
      </p:sp>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364B9EAD-EAC1-4FD6-BF6A-D32C97C33EF2}" type="slidenum">
              <a:rPr lang="zh-CN" altLang="en-US"/>
            </a:fld>
            <a:endParaRPr lang="en-US" altLang="zh-CN"/>
          </a:p>
        </p:txBody>
      </p:sp>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576E13FE-49F3-4E2B-9100-47DBF926AFF4}" type="slidenum">
              <a:rPr lang="zh-CN" altLang="en-US"/>
            </a:fld>
            <a:endParaRPr lang="en-US" altLang="zh-CN"/>
          </a:p>
        </p:txBody>
      </p:sp>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9FE27B7B-57B9-4841-838F-73C710737A27}" type="slidenum">
              <a:rPr lang="zh-CN" altLang="en-US"/>
            </a:fld>
            <a:endParaRPr lang="en-US" altLang="zh-CN"/>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CD6BACE8-EE72-4C5C-86F3-6407164B7450}" type="slidenum">
              <a:rPr lang="zh-CN" altLang="en-US"/>
            </a:fld>
            <a:endParaRPr lang="en-US" altLang="zh-CN"/>
          </a:p>
        </p:txBody>
      </p:sp>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p:txBody>
          <a:bodyPr/>
          <a:lstStyle/>
          <a:p>
            <a:r>
              <a:rPr lang="zh-CN" altLang="en-US" dirty="0" smtClean="0"/>
              <a:t>数字水印算法的性能（安全性、不可感知型、鲁棒性）在很大程度上要取决于所采用的水印加载方法。可分为两大类：空间域和变换域。</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95832B-BDC4-4905-A199-417CF2AA72FB}" type="slidenum">
              <a:rPr lang="en-US" altLang="zh-CN"/>
            </a:fld>
            <a:endParaRPr lang="en-US" altLang="zh-CN"/>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CDFDEE-F709-4335-9545-4AE7DBEE4F61}" type="slidenum">
              <a:rPr lang="zh-CN" altLang="en-US"/>
            </a:fld>
            <a:endParaRPr lang="en-US" altLang="zh-CN"/>
          </a:p>
        </p:txBody>
      </p:sp>
      <p:sp>
        <p:nvSpPr>
          <p:cNvPr id="288770" name="Rectangle 2"/>
          <p:cNvSpPr>
            <a:spLocks noGrp="1" noRot="1" noChangeAspect="1" noChangeArrowheads="1" noTextEdit="1"/>
          </p:cNvSpPr>
          <p:nvPr>
            <p:ph type="sldImg"/>
          </p:nvPr>
        </p:nvSpPr>
        <p:spPr/>
      </p:sp>
      <p:sp>
        <p:nvSpPr>
          <p:cNvPr id="288771" name="Rectangle 3"/>
          <p:cNvSpPr>
            <a:spLocks noGrp="1" noChangeArrowheads="1"/>
          </p:cNvSpPr>
          <p:nvPr>
            <p:ph type="body" idx="1"/>
          </p:nvPr>
        </p:nvSpPr>
        <p:spPr/>
        <p:txBody>
          <a:bodyPr/>
          <a:lstStyle/>
          <a:p>
            <a:r>
              <a:rPr lang="zh-CN" altLang="en-US" dirty="0" smtClean="0"/>
              <a:t>以一个</a:t>
            </a:r>
            <a:r>
              <a:rPr lang="en-US" altLang="zh-CN" dirty="0" smtClean="0"/>
              <a:t>8</a:t>
            </a:r>
            <a:r>
              <a:rPr lang="zh-CN" altLang="en-US" dirty="0" smtClean="0"/>
              <a:t>*</a:t>
            </a:r>
            <a:r>
              <a:rPr lang="en-US" altLang="zh-CN" dirty="0" smtClean="0"/>
              <a:t>8</a:t>
            </a:r>
            <a:r>
              <a:rPr lang="zh-CN" altLang="en-US" dirty="0" smtClean="0"/>
              <a:t>的图像为例，共有</a:t>
            </a:r>
            <a:r>
              <a:rPr lang="en-US" altLang="zh-CN" dirty="0" smtClean="0"/>
              <a:t>64</a:t>
            </a:r>
            <a:r>
              <a:rPr lang="zh-CN" altLang="en-US" dirty="0" smtClean="0"/>
              <a:t>个像素点，没个像素点的取值为</a:t>
            </a:r>
            <a:r>
              <a:rPr lang="en-US" altLang="zh-CN" dirty="0" smtClean="0"/>
              <a:t>0</a:t>
            </a:r>
            <a:r>
              <a:rPr lang="zh-CN" altLang="en-US" dirty="0" smtClean="0"/>
              <a:t>到</a:t>
            </a:r>
            <a:r>
              <a:rPr lang="en-US" altLang="zh-CN" dirty="0" smtClean="0"/>
              <a:t>255</a:t>
            </a:r>
            <a:r>
              <a:rPr lang="zh-CN" altLang="en-US" dirty="0" smtClean="0"/>
              <a:t>，可以用</a:t>
            </a:r>
            <a:r>
              <a:rPr lang="en-US" altLang="zh-CN" dirty="0" smtClean="0"/>
              <a:t>8</a:t>
            </a:r>
            <a:r>
              <a:rPr lang="zh-CN" altLang="en-US" dirty="0" smtClean="0"/>
              <a:t>比特表示。图中每个横截面代表一个位平面，第一个位平面是像素最低比特位组成的，第八个位平面是每个像素的最高比特位组成的。因此这</a:t>
            </a:r>
            <a:r>
              <a:rPr lang="en-US" altLang="zh-CN" dirty="0" smtClean="0"/>
              <a:t>8</a:t>
            </a:r>
            <a:r>
              <a:rPr lang="zh-CN" altLang="en-US" dirty="0" smtClean="0"/>
              <a:t>个比特位平面在图像中所代表的重要程度是不同的。</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A944D8-3681-4B71-BF00-2AFE718CE338}" type="slidenum">
              <a:rPr lang="zh-CN" altLang="en-US"/>
            </a:fld>
            <a:endParaRPr lang="en-US" altLang="zh-CN"/>
          </a:p>
        </p:txBody>
      </p:sp>
      <p:sp>
        <p:nvSpPr>
          <p:cNvPr id="289794" name="Rectangle 2"/>
          <p:cNvSpPr>
            <a:spLocks noGrp="1" noRot="1" noChangeAspect="1" noChangeArrowheads="1" noTextEdit="1"/>
          </p:cNvSpPr>
          <p:nvPr>
            <p:ph type="sldImg"/>
          </p:nvPr>
        </p:nvSpPr>
        <p:spPr/>
      </p:sp>
      <p:sp>
        <p:nvSpPr>
          <p:cNvPr id="289795"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846718-0F37-4120-BF68-47D2F79FA5E8}" type="slidenum">
              <a:rPr lang="zh-CN" altLang="en-US"/>
            </a:fld>
            <a:endParaRPr lang="en-US" altLang="zh-CN"/>
          </a:p>
        </p:txBody>
      </p:sp>
      <p:sp>
        <p:nvSpPr>
          <p:cNvPr id="290818" name="Rectangle 2"/>
          <p:cNvSpPr>
            <a:spLocks noGrp="1" noRot="1" noChangeAspect="1" noChangeArrowheads="1" noTextEdit="1"/>
          </p:cNvSpPr>
          <p:nvPr>
            <p:ph type="sldImg"/>
          </p:nvPr>
        </p:nvSpPr>
        <p:spPr/>
      </p:sp>
      <p:sp>
        <p:nvSpPr>
          <p:cNvPr id="290819" name="Rectangle 3"/>
          <p:cNvSpPr>
            <a:spLocks noGrp="1" noChangeArrowheads="1"/>
          </p:cNvSpPr>
          <p:nvPr>
            <p:ph type="body" idx="1"/>
          </p:nvPr>
        </p:nvSpPr>
        <p:spPr/>
        <p:txBody>
          <a:bodyPr/>
          <a:lstStyle/>
          <a:p>
            <a:r>
              <a:rPr lang="zh-CN" altLang="en-US" dirty="0" smtClean="0"/>
              <a:t>第一个位平面基本是噪声，没有任何信息</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DACB66-AC9F-4617-954A-2DDF31937DBE}" type="slidenum">
              <a:rPr lang="zh-CN" altLang="en-US"/>
            </a:fld>
            <a:endParaRPr lang="en-US" altLang="zh-CN"/>
          </a:p>
        </p:txBody>
      </p:sp>
      <p:sp>
        <p:nvSpPr>
          <p:cNvPr id="291842" name="Rectangle 2"/>
          <p:cNvSpPr>
            <a:spLocks noGrp="1" noRot="1" noChangeAspect="1" noChangeArrowheads="1" noTextEdit="1"/>
          </p:cNvSpPr>
          <p:nvPr>
            <p:ph type="sldImg"/>
          </p:nvPr>
        </p:nvSpPr>
        <p:spPr/>
      </p:sp>
      <p:sp>
        <p:nvSpPr>
          <p:cNvPr id="29184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第一个和第二个位平面基本是噪声，没有任何信息</a:t>
            </a:r>
            <a:endParaRPr lang="zh-CN" altLang="en-US" dirty="0" smtClean="0"/>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7BA308-32A2-4627-9845-5DAF65D5AF30}" type="slidenum">
              <a:rPr lang="zh-CN" altLang="en-US"/>
            </a:fld>
            <a:endParaRPr lang="en-US" altLang="zh-CN"/>
          </a:p>
        </p:txBody>
      </p:sp>
      <p:sp>
        <p:nvSpPr>
          <p:cNvPr id="292866" name="Rectangle 2"/>
          <p:cNvSpPr>
            <a:spLocks noGrp="1" noRot="1" noChangeAspect="1" noChangeArrowheads="1" noTextEdit="1"/>
          </p:cNvSpPr>
          <p:nvPr>
            <p:ph type="sldImg"/>
          </p:nvPr>
        </p:nvSpPr>
        <p:spPr/>
      </p:sp>
      <p:sp>
        <p:nvSpPr>
          <p:cNvPr id="292867" name="Rectangle 3"/>
          <p:cNvSpPr>
            <a:spLocks noGrp="1" noChangeArrowheads="1"/>
          </p:cNvSpPr>
          <p:nvPr>
            <p:ph type="body" idx="1"/>
          </p:nvPr>
        </p:nvSpPr>
        <p:spPr/>
        <p:txBody>
          <a:bodyPr/>
          <a:lstStyle/>
          <a:p>
            <a:r>
              <a:rPr lang="zh-CN" altLang="en-US" dirty="0" smtClean="0"/>
              <a:t>第</a:t>
            </a:r>
            <a:r>
              <a:rPr lang="en-US" altLang="zh-CN" dirty="0" smtClean="0"/>
              <a:t>3</a:t>
            </a:r>
            <a:r>
              <a:rPr lang="zh-CN" altLang="en-US" dirty="0" smtClean="0"/>
              <a:t>个位平面，已经包含了一些信息</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3CCDEA-27A7-4438-83E5-B5A82FBF7B07}" type="slidenum">
              <a:rPr lang="zh-CN" altLang="en-US"/>
            </a:fld>
            <a:endParaRPr lang="en-US" altLang="zh-CN"/>
          </a:p>
        </p:txBody>
      </p:sp>
      <p:sp>
        <p:nvSpPr>
          <p:cNvPr id="293890" name="Rectangle 2"/>
          <p:cNvSpPr>
            <a:spLocks noGrp="1" noRot="1" noChangeAspect="1" noChangeArrowheads="1" noTextEdit="1"/>
          </p:cNvSpPr>
          <p:nvPr>
            <p:ph type="sldImg"/>
          </p:nvPr>
        </p:nvSpPr>
        <p:spPr/>
      </p:sp>
      <p:sp>
        <p:nvSpPr>
          <p:cNvPr id="293891" name="Rectangle 3"/>
          <p:cNvSpPr>
            <a:spLocks noGrp="1" noChangeArrowheads="1"/>
          </p:cNvSpPr>
          <p:nvPr>
            <p:ph type="body" idx="1"/>
          </p:nvPr>
        </p:nvSpPr>
        <p:spPr/>
        <p:txBody>
          <a:bodyPr/>
          <a:lstStyle/>
          <a:p>
            <a:r>
              <a:rPr lang="zh-CN" altLang="en-US" dirty="0" smtClean="0"/>
              <a:t>所携带的信息增多</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0DB786-C2CE-4039-BCB8-69968DC2BAC6}" type="slidenum">
              <a:rPr lang="zh-CN" altLang="en-US"/>
            </a:fld>
            <a:endParaRPr lang="en-US" altLang="zh-CN"/>
          </a:p>
        </p:txBody>
      </p:sp>
      <p:sp>
        <p:nvSpPr>
          <p:cNvPr id="294914" name="Rectangle 2"/>
          <p:cNvSpPr>
            <a:spLocks noGrp="1" noRot="1" noChangeAspect="1" noChangeArrowheads="1" noTextEdit="1"/>
          </p:cNvSpPr>
          <p:nvPr>
            <p:ph type="sldImg"/>
          </p:nvPr>
        </p:nvSpPr>
        <p:spPr/>
      </p:sp>
      <p:sp>
        <p:nvSpPr>
          <p:cNvPr id="2949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398F1BE-3224-4346-8B36-1B27F764499C}" type="slidenum">
              <a:rPr lang="zh-CN" altLang="en-US"/>
            </a:fld>
            <a:endParaRPr lang="en-US" altLang="zh-CN"/>
          </a:p>
        </p:txBody>
      </p:sp>
      <p:sp>
        <p:nvSpPr>
          <p:cNvPr id="295938" name="Rectangle 2"/>
          <p:cNvSpPr>
            <a:spLocks noGrp="1" noRot="1" noChangeAspect="1" noChangeArrowheads="1" noTextEdit="1"/>
          </p:cNvSpPr>
          <p:nvPr>
            <p:ph type="sldImg"/>
          </p:nvPr>
        </p:nvSpPr>
        <p:spPr/>
      </p:sp>
      <p:sp>
        <p:nvSpPr>
          <p:cNvPr id="295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FC44F49-6074-48B5-A4B6-51C0EB78093B}" type="slidenum">
              <a:rPr lang="zh-CN" altLang="en-US"/>
            </a:fld>
            <a:endParaRPr lang="en-US" altLang="zh-CN"/>
          </a:p>
        </p:txBody>
      </p:sp>
      <p:sp>
        <p:nvSpPr>
          <p:cNvPr id="296962" name="Rectangle 2"/>
          <p:cNvSpPr>
            <a:spLocks noGrp="1" noRot="1" noChangeAspect="1" noChangeArrowheads="1" noTextEdit="1"/>
          </p:cNvSpPr>
          <p:nvPr>
            <p:ph type="sldImg"/>
          </p:nvPr>
        </p:nvSpPr>
        <p:spPr/>
      </p:sp>
      <p:sp>
        <p:nvSpPr>
          <p:cNvPr id="2969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indent="-609600">
              <a:buFont typeface="Wingdings" panose="05000000000000000000" pitchFamily="2" charset="2"/>
              <a:buNone/>
            </a:pPr>
            <a:r>
              <a:rPr lang="zh-CN" altLang="en-US" sz="1200" b="1" dirty="0" smtClean="0">
                <a:latin typeface="华文细黑" panose="02010600040101010101" pitchFamily="2" charset="-122"/>
                <a:ea typeface="华文细黑" panose="02010600040101010101" pitchFamily="2" charset="-122"/>
              </a:rPr>
              <a:t>（</a:t>
            </a:r>
            <a:r>
              <a:rPr lang="en-US" altLang="zh-CN" sz="1200" b="1" dirty="0" smtClean="0">
                <a:latin typeface="华文细黑" panose="02010600040101010101" pitchFamily="2" charset="-122"/>
                <a:ea typeface="华文细黑" panose="02010600040101010101" pitchFamily="2" charset="-122"/>
              </a:rPr>
              <a:t>1</a:t>
            </a:r>
            <a:r>
              <a:rPr lang="zh-CN" altLang="en-US" sz="1200" b="1" dirty="0" smtClean="0">
                <a:latin typeface="华文细黑" panose="02010600040101010101" pitchFamily="2" charset="-122"/>
                <a:ea typeface="华文细黑" panose="02010600040101010101" pitchFamily="2" charset="-122"/>
              </a:rPr>
              <a:t>）具有较大的信息隐藏容量</a:t>
            </a:r>
            <a:endParaRPr lang="zh-CN" altLang="en-US" sz="1200" b="1" dirty="0" smtClean="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1200" b="1" dirty="0" smtClean="0">
                <a:latin typeface="华文细黑" panose="02010600040101010101" pitchFamily="2" charset="-122"/>
                <a:ea typeface="华文细黑" panose="02010600040101010101" pitchFamily="2" charset="-122"/>
              </a:rPr>
              <a:t>        （</a:t>
            </a:r>
            <a:r>
              <a:rPr lang="en-US" altLang="zh-CN" sz="1200" b="1" dirty="0" smtClean="0">
                <a:latin typeface="华文细黑" panose="02010600040101010101" pitchFamily="2" charset="-122"/>
                <a:ea typeface="华文细黑" panose="02010600040101010101" pitchFamily="2" charset="-122"/>
              </a:rPr>
              <a:t>2</a:t>
            </a:r>
            <a:r>
              <a:rPr lang="zh-CN" altLang="en-US" sz="1200" b="1" dirty="0" smtClean="0">
                <a:latin typeface="华文细黑" panose="02010600040101010101" pitchFamily="2" charset="-122"/>
                <a:ea typeface="华文细黑" panose="02010600040101010101" pitchFamily="2" charset="-122"/>
              </a:rPr>
              <a:t>）计算简单。</a:t>
            </a:r>
            <a:endParaRPr lang="zh-CN" altLang="en-US" sz="1200" b="1" dirty="0" smtClean="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1200" b="1" dirty="0" smtClean="0">
                <a:latin typeface="华文细黑" panose="02010600040101010101" pitchFamily="2" charset="-122"/>
                <a:ea typeface="华文细黑" panose="02010600040101010101" pitchFamily="2" charset="-122"/>
              </a:rPr>
              <a:t>        （</a:t>
            </a:r>
            <a:r>
              <a:rPr lang="en-US" altLang="zh-CN" sz="1200" b="1" dirty="0" smtClean="0">
                <a:latin typeface="华文细黑" panose="02010600040101010101" pitchFamily="2" charset="-122"/>
                <a:ea typeface="华文细黑" panose="02010600040101010101" pitchFamily="2" charset="-122"/>
              </a:rPr>
              <a:t>3</a:t>
            </a:r>
            <a:r>
              <a:rPr lang="zh-CN" altLang="en-US" sz="1200" b="1" dirty="0" smtClean="0">
                <a:latin typeface="华文细黑" panose="02010600040101010101" pitchFamily="2" charset="-122"/>
                <a:ea typeface="华文细黑" panose="02010600040101010101" pitchFamily="2" charset="-122"/>
              </a:rPr>
              <a:t>）掩密图像失真小。</a:t>
            </a:r>
            <a:endParaRPr lang="zh-CN" altLang="en-US" sz="1200" b="1" dirty="0" smtClean="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1200" b="1" dirty="0" smtClean="0">
                <a:latin typeface="华文细黑" panose="02010600040101010101" pitchFamily="2" charset="-122"/>
                <a:ea typeface="华文细黑" panose="02010600040101010101" pitchFamily="2" charset="-122"/>
              </a:rPr>
              <a:t>        （</a:t>
            </a:r>
            <a:r>
              <a:rPr lang="en-US" altLang="zh-CN" sz="1200" b="1" dirty="0" smtClean="0">
                <a:latin typeface="华文细黑" panose="02010600040101010101" pitchFamily="2" charset="-122"/>
                <a:ea typeface="华文细黑" panose="02010600040101010101" pitchFamily="2" charset="-122"/>
              </a:rPr>
              <a:t>4</a:t>
            </a:r>
            <a:r>
              <a:rPr lang="zh-CN" altLang="en-US" sz="1200" b="1" dirty="0" smtClean="0">
                <a:latin typeface="华文细黑" panose="02010600040101010101" pitchFamily="2" charset="-122"/>
                <a:ea typeface="华文细黑" panose="02010600040101010101" pitchFamily="2" charset="-122"/>
              </a:rPr>
              <a:t>）隐藏数据的鲁棒性较差。   </a:t>
            </a:r>
            <a:endParaRPr lang="zh-CN" altLang="en-US" sz="1200" b="1" dirty="0" smtClean="0">
              <a:latin typeface="华文细黑" panose="02010600040101010101" pitchFamily="2" charset="-122"/>
              <a:ea typeface="华文细黑" panose="02010600040101010101" pitchFamily="2" charset="-122"/>
            </a:endParaRPr>
          </a:p>
          <a:p>
            <a:r>
              <a:rPr lang="zh-CN" altLang="en-US" dirty="0" smtClean="0"/>
              <a:t>容易擦除</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CD2924-8E69-4D30-B2DE-F7F306B4AB48}" type="slidenum">
              <a:rPr lang="en-US" altLang="zh-CN"/>
            </a:fld>
            <a:endParaRPr lang="en-US" altLang="zh-CN"/>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E5775078-A1B2-4898-A108-B23D05831E23}" type="slidenum">
              <a:rPr lang="zh-CN" altLang="en-US"/>
            </a:fld>
            <a:endParaRPr lang="en-US" altLang="zh-CN"/>
          </a:p>
        </p:txBody>
      </p:sp>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618A7873-FE5D-4E5D-9AF4-1B9E1C4317F7}" type="slidenum">
              <a:rPr lang="zh-CN" altLang="en-US"/>
            </a:fld>
            <a:endParaRPr lang="en-US" altLang="zh-CN"/>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r>
              <a:rPr lang="zh-CN" altLang="en-US" dirty="0" smtClean="0"/>
              <a:t>健壮性数字水印主要用于版权保护。</a:t>
            </a:r>
            <a:endParaRPr lang="en-US" altLang="zh-CN" dirty="0" smtClean="0"/>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FBA814DB-E323-4A2C-A37B-2CD35C61D4DB}" type="slidenum">
              <a:rPr lang="zh-CN" altLang="en-US"/>
            </a:fld>
            <a:endParaRPr lang="en-US" altLang="zh-CN"/>
          </a:p>
        </p:txBody>
      </p:sp>
      <p:sp>
        <p:nvSpPr>
          <p:cNvPr id="169986" name="Rectangle 2"/>
          <p:cNvSpPr>
            <a:spLocks noGrp="1" noRot="1" noChangeAspect="1" noChangeArrowheads="1" noTextEdit="1"/>
          </p:cNvSpPr>
          <p:nvPr>
            <p:ph type="sldImg"/>
          </p:nvPr>
        </p:nvSpPr>
        <p:spPr/>
      </p:sp>
      <p:sp>
        <p:nvSpPr>
          <p:cNvPr id="169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A8B49DC2-78B8-4222-8787-2B84EC2AA3A3}" type="slidenum">
              <a:rPr lang="zh-CN" altLang="en-US"/>
            </a:fld>
            <a:endParaRPr lang="en-US" altLang="zh-CN"/>
          </a:p>
        </p:txBody>
      </p:sp>
      <p:sp>
        <p:nvSpPr>
          <p:cNvPr id="172034" name="Rectangle 2"/>
          <p:cNvSpPr>
            <a:spLocks noGrp="1" noRot="1" noChangeAspect="1" noChangeArrowheads="1" noTextEdit="1"/>
          </p:cNvSpPr>
          <p:nvPr>
            <p:ph type="sldImg"/>
          </p:nvPr>
        </p:nvSpPr>
        <p:spPr/>
      </p:sp>
      <p:sp>
        <p:nvSpPr>
          <p:cNvPr id="172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0FBDE797-DE12-4E38-AFA7-A3A926B4C6BC}" type="slidenum">
              <a:rPr lang="zh-CN" altLang="en-US"/>
            </a:fld>
            <a:endParaRPr lang="en-US" altLang="zh-CN"/>
          </a:p>
        </p:txBody>
      </p:sp>
      <p:sp>
        <p:nvSpPr>
          <p:cNvPr id="174082" name="Rectangle 2"/>
          <p:cNvSpPr>
            <a:spLocks noGrp="1" noRot="1" noChangeAspect="1" noChangeArrowheads="1" noTextEdit="1"/>
          </p:cNvSpPr>
          <p:nvPr>
            <p:ph type="sldImg"/>
          </p:nvPr>
        </p:nvSpPr>
        <p:spPr/>
      </p:sp>
      <p:sp>
        <p:nvSpPr>
          <p:cNvPr id="1740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21F12436-3F2A-4C62-9C2F-D451BDC18A05}" type="slidenum">
              <a:rPr lang="zh-CN" altLang="en-US"/>
            </a:fld>
            <a:endParaRPr lang="en-US" altLang="zh-CN"/>
          </a:p>
        </p:txBody>
      </p:sp>
      <p:sp>
        <p:nvSpPr>
          <p:cNvPr id="176130" name="Rectangle 2"/>
          <p:cNvSpPr>
            <a:spLocks noGrp="1" noRot="1" noChangeAspect="1" noChangeArrowheads="1" noTextEdit="1"/>
          </p:cNvSpPr>
          <p:nvPr>
            <p:ph type="sldImg"/>
          </p:nvPr>
        </p:nvSpPr>
        <p:spPr/>
      </p:sp>
      <p:sp>
        <p:nvSpPr>
          <p:cNvPr id="1761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B76B1FC3-D53A-4AF5-A213-DCCD1D69BE2A}" type="slidenum">
              <a:rPr lang="zh-CN" altLang="en-US"/>
            </a:fld>
            <a:endParaRPr lang="en-US" altLang="zh-CN"/>
          </a:p>
        </p:txBody>
      </p:sp>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p:txBody>
          <a:bodyPr/>
          <a:lstStyle/>
          <a:p>
            <a:fld id="{C25DEF71-66C3-4F68-A241-61138C685EF2}" type="slidenum">
              <a:rPr lang="zh-CN" altLang="en-US"/>
            </a:fld>
            <a:endParaRPr lang="en-US" altLang="zh-CN"/>
          </a:p>
        </p:txBody>
      </p:sp>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8170E33-7869-4306-9C17-9946A2518B00}" type="slidenum">
              <a:rPr lang="en-US" altLang="zh-CN"/>
            </a:fld>
            <a:endParaRPr lang="en-US" altLang="zh-CN"/>
          </a:p>
        </p:txBody>
      </p:sp>
      <p:sp>
        <p:nvSpPr>
          <p:cNvPr id="60418" name="Rectangle 2"/>
          <p:cNvSpPr>
            <a:spLocks noGrp="1" noRot="1" noChangeAspect="1" noChangeArrowheads="1" noTextEdit="1"/>
          </p:cNvSpPr>
          <p:nvPr>
            <p:ph type="sldImg"/>
          </p:nvPr>
        </p:nvSpPr>
        <p:spPr/>
      </p:sp>
      <p:sp>
        <p:nvSpPr>
          <p:cNvPr id="60419" name="Rectangle 3"/>
          <p:cNvSpPr>
            <a:spLocks noGrp="1" noChangeArrowheads="1"/>
          </p:cNvSpPr>
          <p:nvPr>
            <p:ph type="body" idx="1"/>
          </p:nvPr>
        </p:nvSpPr>
        <p:spPr/>
        <p:txBody>
          <a:bodyPr/>
          <a:lstStyle/>
          <a:p>
            <a:r>
              <a:rPr lang="zh-CN" altLang="en-US" dirty="0" smtClean="0"/>
              <a:t>人类感知系统，如听觉、视觉系统等，人类的感知系统对图像、视频、声音的感知准确度都远远低于计算机的精度，也正是利用这一特点，才发展出了伪装式保密通信这一研究领域。</a:t>
            </a:r>
            <a:endParaRPr lang="en-US" altLang="zh-CN" dirty="0" smtClean="0"/>
          </a:p>
          <a:p>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1711EBE-3AA1-4DCE-ADD0-35D039325FFF}" type="slidenum">
              <a:rPr lang="zh-CN" altLang="en-US" sz="1200">
                <a:latin typeface="Times New Roman" panose="02020603050405020304" pitchFamily="18" charset="0"/>
              </a:rPr>
            </a:fld>
            <a:endParaRPr lang="en-US" altLang="zh-CN" sz="12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伪装式通信可以归结为一个经典模型，即囚犯问题，是由</a:t>
            </a:r>
            <a:r>
              <a:rPr lang="en-US" altLang="zh-CN" dirty="0" smtClean="0"/>
              <a:t>Simmons</a:t>
            </a:r>
            <a:r>
              <a:rPr lang="zh-CN" altLang="en-US" dirty="0" smtClean="0"/>
              <a:t>于</a:t>
            </a:r>
            <a:r>
              <a:rPr lang="en-US" altLang="zh-CN" dirty="0" smtClean="0"/>
              <a:t>1984</a:t>
            </a:r>
            <a:r>
              <a:rPr lang="zh-CN" altLang="en-US" dirty="0" smtClean="0"/>
              <a:t>年提出的。这种通信我们称之为不可视通信，或者阈下信道。</a:t>
            </a:r>
            <a:endParaRPr lang="en-US" altLang="zh-CN" dirty="0" smtClean="0"/>
          </a:p>
          <a:p>
            <a:pPr eaLnBrk="1" hangingPunct="1"/>
            <a:r>
              <a:rPr lang="zh-CN" altLang="en-US" dirty="0" smtClean="0"/>
              <a:t>所谓的信息隐藏就是在一些载体信息中把秘密信息嵌入进去，而载体本身没有太大变化，不会引起怀疑，这样就达到了隐藏的目的。</a:t>
            </a:r>
            <a:endParaRPr lang="en-US" altLang="zh-CN" dirty="0" smtClean="0"/>
          </a:p>
          <a:p>
            <a:pPr eaLnBrk="1" hangingPunct="1"/>
            <a:r>
              <a:rPr lang="zh-CN" altLang="en-US" dirty="0" smtClean="0"/>
              <a:t>当然这样的隐藏系统首先要考虑它是安全的，即载体在感官上不会被引起怀疑，第二应该是健壮的。因为看守者可能会对这些传递的信息进行修改，即主动看守者</a:t>
            </a:r>
            <a:endParaRPr lang="en-US" altLang="zh-CN" dirty="0" smtClean="0"/>
          </a:p>
          <a:p>
            <a:pPr eaLnBrk="1" hangingPunct="1"/>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239FC02-E223-4000-84A0-C433F613ADE2}" type="slidenum">
              <a:rPr lang="zh-CN" altLang="en-US" sz="1200">
                <a:latin typeface="Times New Roman" panose="02020603050405020304" pitchFamily="18" charset="0"/>
              </a:rPr>
            </a:fld>
            <a:endParaRPr lang="en-US" altLang="zh-CN" sz="1200">
              <a:latin typeface="Times New Roman" panose="02020603050405020304" pitchFamily="18" charset="0"/>
            </a:endParaRPr>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65638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656387"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03AA6D5-0A92-40B2-81ED-4CC5B6A63C60}"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93358DA5-E157-42DD-8F65-2D8434C7495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3F896D8-50DD-41E4-9169-A51ECB379939}"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1AFCFE31-4288-4F83-8316-0005749A9602}"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91952"/>
          </a:xfrm>
        </p:spPr>
        <p:txBody>
          <a:bodyPr/>
          <a:lstStyle>
            <a:lvl1pPr>
              <a:defRPr>
                <a:latin typeface="+mj-lt"/>
                <a:ea typeface="华文隶书"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200"/>
            </a:lvl3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609600" y="6381750"/>
            <a:ext cx="1981200" cy="339725"/>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81750"/>
            <a:ext cx="2895600" cy="339725"/>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381750"/>
            <a:ext cx="1981200" cy="339725"/>
          </a:xfrm>
        </p:spPr>
        <p:txBody>
          <a:bodyPr/>
          <a:lstStyle>
            <a:lvl1pPr>
              <a:defRPr/>
            </a:lvl1pPr>
          </a:lstStyle>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0DD6954-5B70-44B1-8461-36DE441BC77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4AE22ED0-4C6D-4061-83ED-8FD2D75EEC2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251287E3-5E06-4B41-8716-E73895B4AEC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7E0BA083-7E86-413A-A679-2C78174412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4D9BCD9A-EA24-4C71-87E4-4A3B25415C5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1E18B68B-F763-4130-A4CE-13B8B4D8C2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A2DE77F-C6CC-444D-82E0-4C738727674C}"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AutoShape 4"/>
          <p:cNvSpPr>
            <a:spLocks noChangeArrowheads="1"/>
          </p:cNvSpPr>
          <p:nvPr/>
        </p:nvSpPr>
        <p:spPr bwMode="auto">
          <a:xfrm>
            <a:off x="611188" y="1196975"/>
            <a:ext cx="7958137"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1029" name="Line 5"/>
          <p:cNvSpPr>
            <a:spLocks noChangeShapeType="1"/>
          </p:cNvSpPr>
          <p:nvPr/>
        </p:nvSpPr>
        <p:spPr bwMode="auto">
          <a:xfrm flipV="1">
            <a:off x="611188" y="6308725"/>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366"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b="0"/>
            </a:lvl1pPr>
          </a:lstStyle>
          <a:p>
            <a:pPr>
              <a:defRPr/>
            </a:pPr>
            <a:endParaRPr lang="en-US" altLang="zh-CN"/>
          </a:p>
        </p:txBody>
      </p:sp>
      <p:sp>
        <p:nvSpPr>
          <p:cNvPr id="655367"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b="0"/>
            </a:lvl1pPr>
          </a:lstStyle>
          <a:p>
            <a:pPr>
              <a:defRPr/>
            </a:pPr>
            <a:endParaRPr lang="en-US" altLang="zh-CN"/>
          </a:p>
        </p:txBody>
      </p:sp>
      <p:sp>
        <p:nvSpPr>
          <p:cNvPr id="655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b="0"/>
            </a:lvl1pPr>
          </a:lstStyle>
          <a:p>
            <a:pPr>
              <a:defRPr/>
            </a:pPr>
            <a:fld id="{DC1E853C-520B-44FC-82EB-3747A8EC61D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0.jpeg"/><Relationship Id="rId7" Type="http://schemas.openxmlformats.org/officeDocument/2006/relationships/oleObject" Target="../embeddings/oleObject2.bin"/><Relationship Id="rId6" Type="http://schemas.openxmlformats.org/officeDocument/2006/relationships/image" Target="../media/image9.png"/><Relationship Id="rId5" Type="http://schemas.openxmlformats.org/officeDocument/2006/relationships/oleObject" Target="../embeddings/oleObject1.bin"/><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vmlDrawing" Target="../drawings/vmlDrawing1.v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5.wmf"/><Relationship Id="rId3" Type="http://schemas.openxmlformats.org/officeDocument/2006/relationships/oleObject" Target="../embeddings/oleObject4.bin"/><Relationship Id="rId2" Type="http://schemas.openxmlformats.org/officeDocument/2006/relationships/image" Target="../media/image14.e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16.wmf"/><Relationship Id="rId6" Type="http://schemas.openxmlformats.org/officeDocument/2006/relationships/oleObject" Target="../embeddings/oleObject8.bin"/><Relationship Id="rId5" Type="http://schemas.openxmlformats.org/officeDocument/2006/relationships/image" Target="../media/image19.wmf"/><Relationship Id="rId4" Type="http://schemas.openxmlformats.org/officeDocument/2006/relationships/oleObject" Target="../embeddings/oleObject7.bin"/><Relationship Id="rId3" Type="http://schemas.openxmlformats.org/officeDocument/2006/relationships/image" Target="../media/image18.wmf"/><Relationship Id="rId2" Type="http://schemas.openxmlformats.org/officeDocument/2006/relationships/oleObject" Target="../embeddings/oleObject6.bin"/><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 Id="rId3" Type="http://schemas.openxmlformats.org/officeDocument/2006/relationships/oleObject" Target="../embeddings/oleObject10.bin"/><Relationship Id="rId2" Type="http://schemas.openxmlformats.org/officeDocument/2006/relationships/image" Target="../media/image20.wmf"/><Relationship Id="rId1"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27.wmf"/><Relationship Id="rId7" Type="http://schemas.openxmlformats.org/officeDocument/2006/relationships/oleObject" Target="../embeddings/oleObject14.bin"/><Relationship Id="rId6" Type="http://schemas.openxmlformats.org/officeDocument/2006/relationships/image" Target="../media/image26.wmf"/><Relationship Id="rId5" Type="http://schemas.openxmlformats.org/officeDocument/2006/relationships/oleObject" Target="../embeddings/oleObject13.bin"/><Relationship Id="rId4" Type="http://schemas.openxmlformats.org/officeDocument/2006/relationships/image" Target="../media/image25.wmf"/><Relationship Id="rId3" Type="http://schemas.openxmlformats.org/officeDocument/2006/relationships/oleObject" Target="../embeddings/oleObject12.bin"/><Relationship Id="rId2" Type="http://schemas.openxmlformats.org/officeDocument/2006/relationships/image" Target="../media/image24.emf"/><Relationship Id="rId14" Type="http://schemas.openxmlformats.org/officeDocument/2006/relationships/notesSlide" Target="../notesSlides/notesSlide11.xml"/><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image" Target="../media/image29.jpeg"/><Relationship Id="rId10" Type="http://schemas.openxmlformats.org/officeDocument/2006/relationships/image" Target="../media/image28.wmf"/><Relationship Id="rId1" Type="http://schemas.openxmlformats.org/officeDocument/2006/relationships/image" Target="../media/image23.emf"/></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32.wmf"/><Relationship Id="rId7" Type="http://schemas.openxmlformats.org/officeDocument/2006/relationships/oleObject" Target="../embeddings/oleObject19.bin"/><Relationship Id="rId6" Type="http://schemas.openxmlformats.org/officeDocument/2006/relationships/image" Target="../media/image31.wmf"/><Relationship Id="rId5" Type="http://schemas.openxmlformats.org/officeDocument/2006/relationships/oleObject" Target="../embeddings/oleObject18.bin"/><Relationship Id="rId4" Type="http://schemas.openxmlformats.org/officeDocument/2006/relationships/image" Target="../media/image16.wmf"/><Relationship Id="rId3" Type="http://schemas.openxmlformats.org/officeDocument/2006/relationships/oleObject" Target="../embeddings/oleObject17.bin"/><Relationship Id="rId2" Type="http://schemas.openxmlformats.org/officeDocument/2006/relationships/image" Target="../media/image30.emf"/><Relationship Id="rId15" Type="http://schemas.openxmlformats.org/officeDocument/2006/relationships/notesSlide" Target="../notesSlides/notesSlide12.xml"/><Relationship Id="rId14" Type="http://schemas.openxmlformats.org/officeDocument/2006/relationships/vmlDrawing" Target="../drawings/vmlDrawing6.vml"/><Relationship Id="rId13" Type="http://schemas.openxmlformats.org/officeDocument/2006/relationships/slideLayout" Target="../slideLayouts/slideLayout2.xml"/><Relationship Id="rId12" Type="http://schemas.openxmlformats.org/officeDocument/2006/relationships/image" Target="../media/image34.wmf"/><Relationship Id="rId11" Type="http://schemas.openxmlformats.org/officeDocument/2006/relationships/oleObject" Target="../embeddings/oleObject21.bin"/><Relationship Id="rId10" Type="http://schemas.openxmlformats.org/officeDocument/2006/relationships/image" Target="../media/image33.wmf"/><Relationship Id="rId1"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23.bin"/><Relationship Id="rId2" Type="http://schemas.openxmlformats.org/officeDocument/2006/relationships/image" Target="../media/image35.wmf"/><Relationship Id="rId1"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26.bin"/><Relationship Id="rId4" Type="http://schemas.openxmlformats.org/officeDocument/2006/relationships/image" Target="../media/image38.wmf"/><Relationship Id="rId3" Type="http://schemas.openxmlformats.org/officeDocument/2006/relationships/oleObject" Target="../embeddings/oleObject25.bin"/><Relationship Id="rId2" Type="http://schemas.openxmlformats.org/officeDocument/2006/relationships/image" Target="../media/image37.wmf"/><Relationship Id="rId1" Type="http://schemas.openxmlformats.org/officeDocument/2006/relationships/oleObject" Target="../embeddings/oleObject24.bin"/></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29.bin"/><Relationship Id="rId4" Type="http://schemas.openxmlformats.org/officeDocument/2006/relationships/image" Target="../media/image41.wmf"/><Relationship Id="rId3" Type="http://schemas.openxmlformats.org/officeDocument/2006/relationships/oleObject" Target="../embeddings/oleObject28.bin"/><Relationship Id="rId2" Type="http://schemas.openxmlformats.org/officeDocument/2006/relationships/image" Target="../media/image40.wmf"/><Relationship Id="rId1" Type="http://schemas.openxmlformats.org/officeDocument/2006/relationships/oleObject" Target="../embeddings/oleObject2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47.wmf"/><Relationship Id="rId7" Type="http://schemas.openxmlformats.org/officeDocument/2006/relationships/oleObject" Target="../embeddings/oleObject33.bin"/><Relationship Id="rId6" Type="http://schemas.openxmlformats.org/officeDocument/2006/relationships/image" Target="../media/image46.wmf"/><Relationship Id="rId5" Type="http://schemas.openxmlformats.org/officeDocument/2006/relationships/oleObject" Target="../embeddings/oleObject32.bin"/><Relationship Id="rId4" Type="http://schemas.openxmlformats.org/officeDocument/2006/relationships/image" Target="../media/image45.wmf"/><Relationship Id="rId3" Type="http://schemas.openxmlformats.org/officeDocument/2006/relationships/oleObject" Target="../embeddings/oleObject31.bin"/><Relationship Id="rId2" Type="http://schemas.openxmlformats.org/officeDocument/2006/relationships/image" Target="../media/image44.wmf"/><Relationship Id="rId19" Type="http://schemas.openxmlformats.org/officeDocument/2006/relationships/notesSlide" Target="../notesSlides/notesSlide29.xml"/><Relationship Id="rId18" Type="http://schemas.openxmlformats.org/officeDocument/2006/relationships/vmlDrawing" Target="../drawings/vmlDrawing10.vml"/><Relationship Id="rId17" Type="http://schemas.openxmlformats.org/officeDocument/2006/relationships/slideLayout" Target="../slideLayouts/slideLayout2.xml"/><Relationship Id="rId16" Type="http://schemas.openxmlformats.org/officeDocument/2006/relationships/image" Target="../media/image51.wmf"/><Relationship Id="rId15" Type="http://schemas.openxmlformats.org/officeDocument/2006/relationships/oleObject" Target="../embeddings/oleObject37.bin"/><Relationship Id="rId14" Type="http://schemas.openxmlformats.org/officeDocument/2006/relationships/image" Target="../media/image50.wmf"/><Relationship Id="rId13" Type="http://schemas.openxmlformats.org/officeDocument/2006/relationships/oleObject" Target="../embeddings/oleObject36.bin"/><Relationship Id="rId12" Type="http://schemas.openxmlformats.org/officeDocument/2006/relationships/image" Target="../media/image49.wmf"/><Relationship Id="rId11" Type="http://schemas.openxmlformats.org/officeDocument/2006/relationships/oleObject" Target="../embeddings/oleObject35.bin"/><Relationship Id="rId10" Type="http://schemas.openxmlformats.org/officeDocument/2006/relationships/image" Target="../media/image48.wmf"/><Relationship Id="rId1"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53.wmf"/><Relationship Id="rId3" Type="http://schemas.openxmlformats.org/officeDocument/2006/relationships/oleObject" Target="../embeddings/oleObject39.bin"/><Relationship Id="rId2" Type="http://schemas.openxmlformats.org/officeDocument/2006/relationships/image" Target="../media/image52.wmf"/><Relationship Id="rId1" Type="http://schemas.openxmlformats.org/officeDocument/2006/relationships/oleObject" Target="../embeddings/oleObject38.bin"/></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vmlDrawing" Target="../drawings/vmlDrawing12.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42.bin"/><Relationship Id="rId4" Type="http://schemas.openxmlformats.org/officeDocument/2006/relationships/image" Target="../media/image55.wmf"/><Relationship Id="rId3" Type="http://schemas.openxmlformats.org/officeDocument/2006/relationships/oleObject" Target="../embeddings/oleObject41.bin"/><Relationship Id="rId2" Type="http://schemas.openxmlformats.org/officeDocument/2006/relationships/image" Target="../media/image54.wmf"/><Relationship Id="rId1" Type="http://schemas.openxmlformats.org/officeDocument/2006/relationships/oleObject" Target="../embeddings/oleObject40.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oleObject" Target="../embeddings/oleObject44.bin"/><Relationship Id="rId2" Type="http://schemas.openxmlformats.org/officeDocument/2006/relationships/image" Target="../media/image85.png"/><Relationship Id="rId1" Type="http://schemas.openxmlformats.org/officeDocument/2006/relationships/oleObject" Target="../embeddings/oleObject43.bin"/></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95.emf"/><Relationship Id="rId1" Type="http://schemas.openxmlformats.org/officeDocument/2006/relationships/oleObject" Target="../embeddings/oleObject45.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zh-CN" altLang="en-US" dirty="0">
                <a:solidFill>
                  <a:schemeClr val="accent2"/>
                </a:solidFill>
                <a:latin typeface="华文新魏" panose="02010800040101010101" pitchFamily="2" charset="-122"/>
                <a:ea typeface="华文新魏" panose="02010800040101010101" pitchFamily="2" charset="-122"/>
              </a:rPr>
              <a:t>数字内容安全</a:t>
            </a:r>
            <a:endParaRPr lang="zh-CN" altLang="en-US" dirty="0" smtClean="0"/>
          </a:p>
        </p:txBody>
      </p:sp>
      <p:sp>
        <p:nvSpPr>
          <p:cNvPr id="4099" name="副标题 2"/>
          <p:cNvSpPr>
            <a:spLocks noGrp="1"/>
          </p:cNvSpPr>
          <p:nvPr>
            <p:ph type="subTitle" idx="1"/>
          </p:nvPr>
        </p:nvSpPr>
        <p:spPr>
          <a:xfrm>
            <a:off x="1187624" y="3141663"/>
            <a:ext cx="7200800" cy="1600200"/>
          </a:xfrm>
        </p:spPr>
        <p:txBody>
          <a:bodyPr/>
          <a:lstStyle/>
          <a:p>
            <a:pPr algn="ctr" eaLnBrk="1" hangingPunct="1"/>
            <a:r>
              <a:rPr lang="zh-CN" altLang="en-US" sz="4400" dirty="0" smtClean="0">
                <a:solidFill>
                  <a:srgbClr val="002060"/>
                </a:solidFill>
                <a:latin typeface="华文新魏" panose="02010800040101010101" pitchFamily="2" charset="-122"/>
                <a:ea typeface="华文新魏" panose="02010800040101010101" pitchFamily="2" charset="-122"/>
              </a:rPr>
              <a:t>第二章 信息隐藏与数字水印</a:t>
            </a:r>
            <a:endParaRPr lang="en-US" altLang="zh-CN" sz="4400" dirty="0" smtClean="0">
              <a:solidFill>
                <a:srgbClr val="002060"/>
              </a:solidFill>
              <a:latin typeface="华文新魏" panose="02010800040101010101" pitchFamily="2" charset="-122"/>
              <a:ea typeface="华文新魏" panose="02010800040101010101" pitchFamily="2" charset="-122"/>
            </a:endParaRPr>
          </a:p>
        </p:txBody>
      </p:sp>
      <p:sp>
        <p:nvSpPr>
          <p:cNvPr id="410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fld id="{ADB9F275-5CEB-4050-B6DF-834F385AE19B}" type="slidenum">
              <a:rPr lang="en-US" altLang="zh-CN" b="0" smtClean="0"/>
            </a:fld>
            <a:endParaRPr lang="en-US" altLang="zh-CN" b="0" smtClean="0"/>
          </a:p>
        </p:txBody>
      </p:sp>
      <p:pic>
        <p:nvPicPr>
          <p:cNvPr id="4101" name="Picture 5" descr="BUP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404813"/>
            <a:ext cx="304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a:xfrm>
            <a:off x="6710040" y="5631904"/>
            <a:ext cx="1905000" cy="457200"/>
          </a:xfrm>
        </p:spPr>
        <p:txBody>
          <a:bodyPr/>
          <a:lstStyle/>
          <a:p>
            <a:fld id="{B428394F-DD9C-4B6D-9F4F-55B8C8043C2D}" type="slidenum">
              <a:rPr lang="en-US" altLang="zh-CN"/>
            </a:fld>
            <a:endParaRPr lang="en-US" altLang="zh-CN"/>
          </a:p>
        </p:txBody>
      </p:sp>
      <p:sp>
        <p:nvSpPr>
          <p:cNvPr id="69634" name="Rectangle 2"/>
          <p:cNvSpPr>
            <a:spLocks noGrp="1" noChangeArrowheads="1"/>
          </p:cNvSpPr>
          <p:nvPr>
            <p:ph type="title"/>
          </p:nvPr>
        </p:nvSpPr>
        <p:spPr>
          <a:xfrm>
            <a:off x="539552" y="8353"/>
            <a:ext cx="7793037" cy="1143000"/>
          </a:xfrm>
        </p:spPr>
        <p:txBody>
          <a:bodyPr/>
          <a:lstStyle/>
          <a:p>
            <a:r>
              <a:rPr lang="zh-CN" altLang="en-US"/>
              <a:t>历年文献统计</a:t>
            </a:r>
            <a:endParaRPr lang="zh-CN" altLang="en-US"/>
          </a:p>
        </p:txBody>
      </p:sp>
      <p:pic>
        <p:nvPicPr>
          <p:cNvPr id="4" name="图片 3" descr="chart"/>
          <p:cNvPicPr>
            <a:picLocks noChangeAspect="1"/>
          </p:cNvPicPr>
          <p:nvPr/>
        </p:nvPicPr>
        <p:blipFill>
          <a:blip r:embed="rId1"/>
          <a:stretch>
            <a:fillRect/>
          </a:stretch>
        </p:blipFill>
        <p:spPr>
          <a:xfrm rot="16200000">
            <a:off x="2109470" y="-641985"/>
            <a:ext cx="4802505" cy="88068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A4F8D21F-4863-47E9-8383-F915FA4AEE39}" type="slidenum">
              <a:rPr lang="en-US" altLang="zh-CN"/>
            </a:fld>
            <a:endParaRPr lang="en-US" altLang="zh-CN"/>
          </a:p>
        </p:txBody>
      </p:sp>
      <p:sp>
        <p:nvSpPr>
          <p:cNvPr id="26626" name="Rectangle 2"/>
          <p:cNvSpPr>
            <a:spLocks noGrp="1" noChangeArrowheads="1"/>
          </p:cNvSpPr>
          <p:nvPr>
            <p:ph type="title"/>
          </p:nvPr>
        </p:nvSpPr>
        <p:spPr/>
        <p:txBody>
          <a:bodyPr/>
          <a:lstStyle/>
          <a:p>
            <a:r>
              <a:rPr lang="zh-CN" altLang="en-US" dirty="0" smtClean="0"/>
              <a:t>信息隐藏－</a:t>
            </a:r>
            <a:r>
              <a:rPr lang="zh-CN" altLang="en-US" dirty="0"/>
              <a:t>伪装式保密通信</a:t>
            </a:r>
            <a:endParaRPr lang="zh-CN" altLang="en-US" dirty="0"/>
          </a:p>
        </p:txBody>
      </p:sp>
      <p:sp>
        <p:nvSpPr>
          <p:cNvPr id="26627" name="Rectangle 3"/>
          <p:cNvSpPr>
            <a:spLocks noGrp="1" noChangeArrowheads="1"/>
          </p:cNvSpPr>
          <p:nvPr>
            <p:ph type="body" idx="1"/>
          </p:nvPr>
        </p:nvSpPr>
        <p:spPr/>
        <p:txBody>
          <a:bodyPr/>
          <a:lstStyle/>
          <a:p>
            <a:r>
              <a:rPr lang="zh-CN" altLang="en-US"/>
              <a:t>利用人类感知系统以及计算机处理系统的冗余</a:t>
            </a:r>
            <a:endParaRPr lang="zh-CN" altLang="en-US"/>
          </a:p>
          <a:p>
            <a:r>
              <a:rPr lang="zh-CN" altLang="en-US"/>
              <a:t>载体可以是任何一种多媒体数据，如音频、视频、图像、甚至文本、数据等</a:t>
            </a:r>
            <a:endParaRPr lang="zh-CN" altLang="en-US"/>
          </a:p>
          <a:p>
            <a:r>
              <a:rPr lang="zh-CN" altLang="en-US"/>
              <a:t>被隐藏的信息也可以是任何形式（全部作为比特流）</a:t>
            </a:r>
            <a:endParaRPr lang="zh-CN" altLang="en-US"/>
          </a:p>
          <a:p>
            <a:r>
              <a:rPr lang="zh-CN" altLang="en-US"/>
              <a:t>主要用于军队和安全部门</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信息隐藏的分支</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pic>
        <p:nvPicPr>
          <p:cNvPr id="7" name="内容占位符 6"/>
          <p:cNvPicPr>
            <a:picLocks noChangeAspect="1"/>
          </p:cNvPicPr>
          <p:nvPr>
            <p:ph idx="1"/>
          </p:nvPr>
        </p:nvPicPr>
        <p:blipFill>
          <a:blip r:embed="rId1"/>
          <a:stretch>
            <a:fillRect/>
          </a:stretch>
        </p:blipFill>
        <p:spPr>
          <a:xfrm>
            <a:off x="701675" y="1680845"/>
            <a:ext cx="7730490" cy="426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211023" y="2096445"/>
            <a:ext cx="7004315" cy="4761579"/>
            <a:chOff x="1211023" y="2071678"/>
            <a:chExt cx="7004315" cy="4761579"/>
          </a:xfrm>
        </p:grpSpPr>
        <p:grpSp>
          <p:nvGrpSpPr>
            <p:cNvPr id="6" name="组合 3"/>
            <p:cNvGrpSpPr/>
            <p:nvPr/>
          </p:nvGrpSpPr>
          <p:grpSpPr>
            <a:xfrm>
              <a:off x="1269674" y="4141213"/>
              <a:ext cx="6606708" cy="2642981"/>
              <a:chOff x="1081335" y="1731432"/>
              <a:chExt cx="6606708" cy="4576734"/>
            </a:xfrm>
          </p:grpSpPr>
          <p:sp>
            <p:nvSpPr>
              <p:cNvPr id="25" name="AutoShape 4"/>
              <p:cNvSpPr>
                <a:spLocks noChangeArrowheads="1"/>
              </p:cNvSpPr>
              <p:nvPr/>
            </p:nvSpPr>
            <p:spPr bwMode="gray">
              <a:xfrm>
                <a:off x="1081335" y="3025258"/>
                <a:ext cx="6585750" cy="32829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pic>
            <p:nvPicPr>
              <p:cNvPr id="26" name="图片 25"/>
              <p:cNvPicPr>
                <a:picLocks noChangeAspect="1"/>
              </p:cNvPicPr>
              <p:nvPr/>
            </p:nvPicPr>
            <p:blipFill rotWithShape="1">
              <a:blip r:embed="rId1"/>
              <a:srcRect t="23295" r="23415" b="3445"/>
              <a:stretch>
                <a:fillRect/>
              </a:stretch>
            </p:blipFill>
            <p:spPr>
              <a:xfrm>
                <a:off x="1081335" y="2821645"/>
                <a:ext cx="6606708" cy="3063744"/>
              </a:xfrm>
              <a:prstGeom prst="ellipse">
                <a:avLst/>
              </a:prstGeom>
              <a:ln>
                <a:noFill/>
              </a:ln>
              <a:effectLst>
                <a:softEdge rad="112500"/>
              </a:effectLst>
            </p:spPr>
          </p:pic>
          <p:sp>
            <p:nvSpPr>
              <p:cNvPr id="27" name="AutoShape 4"/>
              <p:cNvSpPr>
                <a:spLocks noChangeArrowheads="1"/>
              </p:cNvSpPr>
              <p:nvPr/>
            </p:nvSpPr>
            <p:spPr bwMode="gray">
              <a:xfrm>
                <a:off x="1081335" y="1956305"/>
                <a:ext cx="6585750" cy="31009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1 h 21600"/>
                  <a:gd name="T26" fmla="*/ 18438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B3B3B"/>
                  </a:gs>
                  <a:gs pos="50000">
                    <a:srgbClr val="808080"/>
                  </a:gs>
                  <a:gs pos="100000">
                    <a:srgbClr val="3B3B3B"/>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28" name="AutoShape 5"/>
              <p:cNvSpPr>
                <a:spLocks noChangeArrowheads="1"/>
              </p:cNvSpPr>
              <p:nvPr/>
            </p:nvSpPr>
            <p:spPr bwMode="gray">
              <a:xfrm>
                <a:off x="1081335" y="1731432"/>
                <a:ext cx="6585751" cy="3100940"/>
              </a:xfrm>
              <a:custGeom>
                <a:avLst/>
                <a:gdLst>
                  <a:gd name="G0" fmla="+- 3013 0 0"/>
                  <a:gd name="G1" fmla="+- 21600 0 3013"/>
                  <a:gd name="G2" fmla="+- 21600 0 301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13" y="10800"/>
                    </a:moveTo>
                    <a:cubicBezTo>
                      <a:pt x="3013" y="15101"/>
                      <a:pt x="6499" y="18587"/>
                      <a:pt x="10800" y="18587"/>
                    </a:cubicBezTo>
                    <a:cubicBezTo>
                      <a:pt x="15101" y="18587"/>
                      <a:pt x="18587" y="15101"/>
                      <a:pt x="18587" y="10800"/>
                    </a:cubicBezTo>
                    <a:cubicBezTo>
                      <a:pt x="18587" y="6499"/>
                      <a:pt x="15101" y="3013"/>
                      <a:pt x="10800" y="3013"/>
                    </a:cubicBezTo>
                    <a:cubicBezTo>
                      <a:pt x="6499" y="3013"/>
                      <a:pt x="3013" y="6499"/>
                      <a:pt x="3013" y="10800"/>
                    </a:cubicBezTo>
                    <a:close/>
                  </a:path>
                </a:pathLst>
              </a:custGeom>
              <a:gradFill rotWithShape="1">
                <a:gsLst>
                  <a:gs pos="0">
                    <a:srgbClr val="333399"/>
                  </a:gs>
                  <a:gs pos="50000">
                    <a:srgbClr val="009999"/>
                  </a:gs>
                  <a:gs pos="100000">
                    <a:srgbClr val="333399"/>
                  </a:gs>
                </a:gsLst>
                <a:lin ang="18900000" scaled="1"/>
              </a:gradFill>
              <a:ln w="9525" algn="ctr">
                <a:noFill/>
                <a:round/>
              </a:ln>
              <a:effectLst/>
            </p:spPr>
            <p:txBody>
              <a:bodyPr wrap="none" anchor="ctr"/>
              <a:lstStyle/>
              <a:p>
                <a:pPr defTabSz="685800" eaLnBrk="1" hangingPunct="1">
                  <a:defRPr/>
                </a:pPr>
                <a:endParaRPr lang="zh-CN" altLang="en-US" sz="1600" b="0" kern="0">
                  <a:solidFill>
                    <a:srgbClr val="000000"/>
                  </a:solidFill>
                  <a:latin typeface="Arial" panose="020B0604020202020204" pitchFamily="34" charset="0"/>
                </a:endParaRPr>
              </a:p>
            </p:txBody>
          </p:sp>
        </p:grpSp>
        <p:sp>
          <p:nvSpPr>
            <p:cNvPr id="7" name="Line 7"/>
            <p:cNvSpPr>
              <a:spLocks noChangeShapeType="1"/>
            </p:cNvSpPr>
            <p:nvPr/>
          </p:nvSpPr>
          <p:spPr bwMode="gray">
            <a:xfrm>
              <a:off x="2752145" y="4524464"/>
              <a:ext cx="0" cy="203080"/>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8" name="Line 10"/>
            <p:cNvSpPr>
              <a:spLocks noChangeShapeType="1"/>
            </p:cNvSpPr>
            <p:nvPr/>
          </p:nvSpPr>
          <p:spPr bwMode="gray">
            <a:xfrm flipH="1" flipV="1">
              <a:off x="2216373" y="4344926"/>
              <a:ext cx="532291" cy="176006"/>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9" name="Line 8"/>
            <p:cNvSpPr>
              <a:spLocks noChangeShapeType="1"/>
            </p:cNvSpPr>
            <p:nvPr/>
          </p:nvSpPr>
          <p:spPr bwMode="gray">
            <a:xfrm flipH="1">
              <a:off x="5956819" y="4534188"/>
              <a:ext cx="1" cy="193356"/>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0" name="Line 9"/>
            <p:cNvSpPr>
              <a:spLocks noChangeShapeType="1"/>
            </p:cNvSpPr>
            <p:nvPr/>
          </p:nvSpPr>
          <p:spPr bwMode="gray">
            <a:xfrm flipV="1">
              <a:off x="5956821" y="4292553"/>
              <a:ext cx="576064" cy="241636"/>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1" name="Line 11"/>
            <p:cNvSpPr>
              <a:spLocks noChangeShapeType="1"/>
            </p:cNvSpPr>
            <p:nvPr/>
          </p:nvSpPr>
          <p:spPr bwMode="gray">
            <a:xfrm flipH="1">
              <a:off x="2090959" y="5482969"/>
              <a:ext cx="668186" cy="194686"/>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2" name="Line 13"/>
            <p:cNvSpPr>
              <a:spLocks noChangeShapeType="1"/>
            </p:cNvSpPr>
            <p:nvPr/>
          </p:nvSpPr>
          <p:spPr bwMode="gray">
            <a:xfrm flipH="1">
              <a:off x="2090960" y="5677655"/>
              <a:ext cx="0" cy="118709"/>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3" name="Line 12"/>
            <p:cNvSpPr>
              <a:spLocks noChangeShapeType="1"/>
            </p:cNvSpPr>
            <p:nvPr/>
          </p:nvSpPr>
          <p:spPr bwMode="gray">
            <a:xfrm>
              <a:off x="6475867" y="5330150"/>
              <a:ext cx="576063" cy="272853"/>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4" name="Line 14"/>
            <p:cNvSpPr>
              <a:spLocks noChangeShapeType="1"/>
            </p:cNvSpPr>
            <p:nvPr/>
          </p:nvSpPr>
          <p:spPr bwMode="gray">
            <a:xfrm flipH="1">
              <a:off x="7051930" y="5603004"/>
              <a:ext cx="0" cy="74652"/>
            </a:xfrm>
            <a:prstGeom prst="line">
              <a:avLst/>
            </a:prstGeom>
            <a:noFill/>
            <a:ln w="9525">
              <a:solidFill>
                <a:srgbClr val="FFFFFF"/>
              </a:solidFill>
              <a:round/>
            </a:ln>
            <a:extLst>
              <a:ext uri="{909E8E84-426E-40DD-AFC4-6F175D3DCCD1}">
                <a14:hiddenFill xmlns:a14="http://schemas.microsoft.com/office/drawing/2010/main">
                  <a:noFill/>
                </a14:hiddenFill>
              </a:ext>
            </a:extLst>
          </p:spPr>
          <p:txBody>
            <a:bodyPr wrap="none" anchor="ctr"/>
            <a:lstStyle/>
            <a:p>
              <a:pPr defTabSz="685800" eaLnBrk="1" hangingPunct="1">
                <a:defRPr/>
              </a:pPr>
              <a:endParaRPr lang="zh-CN" altLang="en-US" sz="1350" b="0" kern="0">
                <a:solidFill>
                  <a:srgbClr val="000000"/>
                </a:solidFill>
                <a:latin typeface="Arial" panose="020B0604020202020204" pitchFamily="34" charset="0"/>
              </a:endParaRPr>
            </a:p>
          </p:txBody>
        </p:sp>
        <p:sp>
          <p:nvSpPr>
            <p:cNvPr id="15" name="矩形 14"/>
            <p:cNvSpPr/>
            <p:nvPr/>
          </p:nvSpPr>
          <p:spPr>
            <a:xfrm rot="1765888">
              <a:off x="6518776" y="4704265"/>
              <a:ext cx="1402080" cy="352425"/>
            </a:xfrm>
            <a:prstGeom prst="rect">
              <a:avLst/>
            </a:prstGeom>
          </p:spPr>
          <p:txBody>
            <a:bodyPr wrap="none">
              <a:spAutoFit/>
            </a:bodyPr>
            <a:lstStyle/>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敏感信息获取</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6" name="矩形 15"/>
            <p:cNvSpPr/>
            <p:nvPr/>
          </p:nvSpPr>
          <p:spPr>
            <a:xfrm>
              <a:off x="3864263" y="6463925"/>
              <a:ext cx="1569660"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隐蔽通信信道</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 name="矩形 16"/>
            <p:cNvSpPr/>
            <p:nvPr/>
          </p:nvSpPr>
          <p:spPr>
            <a:xfrm>
              <a:off x="3817113" y="5631072"/>
              <a:ext cx="1562100" cy="365760"/>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公开通信信道</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8" name="矩形 17"/>
            <p:cNvSpPr/>
            <p:nvPr/>
          </p:nvSpPr>
          <p:spPr>
            <a:xfrm rot="20388783">
              <a:off x="1211023" y="4641007"/>
              <a:ext cx="1402080" cy="352425"/>
            </a:xfrm>
            <a:prstGeom prst="rect">
              <a:avLst/>
            </a:prstGeom>
          </p:spPr>
          <p:txBody>
            <a:bodyPr wrap="none">
              <a:spAutoFit/>
            </a:bodyPr>
            <a:lstStyle/>
            <a:p>
              <a:pPr algn="ctr"/>
              <a:r>
                <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敏感信息隐藏</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961942">
              <a:off x="6877897" y="5191583"/>
              <a:ext cx="994493" cy="994493"/>
            </a:xfrm>
            <a:prstGeom prst="rect">
              <a:avLst/>
            </a:prstGeom>
            <a:scene3d>
              <a:camera prst="orthographicFront">
                <a:rot lat="0" lon="10800000" rev="10799999"/>
              </a:camera>
              <a:lightRig rig="threePt" dir="t"/>
            </a:scene3d>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14618">
              <a:off x="1243853" y="5247187"/>
              <a:ext cx="977940" cy="896523"/>
            </a:xfrm>
            <a:prstGeom prst="rect">
              <a:avLst/>
            </a:prstGeom>
            <a:scene3d>
              <a:camera prst="orthographicFront">
                <a:rot lat="10800000" lon="21299997" rev="10800000"/>
              </a:camera>
              <a:lightRig rig="threePt" dir="t"/>
            </a:scene3d>
          </p:spPr>
        </p:pic>
        <p:pic>
          <p:nvPicPr>
            <p:cNvPr id="2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4424" y="3681487"/>
              <a:ext cx="961390" cy="9613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对象 21"/>
            <p:cNvGraphicFramePr/>
            <p:nvPr/>
          </p:nvGraphicFramePr>
          <p:xfrm>
            <a:off x="1495478" y="3500438"/>
            <a:ext cx="648335" cy="619760"/>
          </p:xfrm>
          <a:graphic>
            <a:graphicData uri="http://schemas.openxmlformats.org/presentationml/2006/ole">
              <mc:AlternateContent xmlns:mc="http://schemas.openxmlformats.org/markup-compatibility/2006">
                <mc:Choice xmlns:v="urn:schemas-microsoft-com:vml" Requires="v">
                  <p:oleObj spid="_x0000_s1025" name="" r:id="rId5" imgW="647700" imgH="619125" progId="PBrush">
                    <p:embed/>
                  </p:oleObj>
                </mc:Choice>
                <mc:Fallback>
                  <p:oleObj name="" r:id="rId5" imgW="647700" imgH="619125" progId="PBrush">
                    <p:embed/>
                    <p:pic>
                      <p:nvPicPr>
                        <p:cNvPr id="0" name="图片 1024"/>
                        <p:cNvPicPr/>
                        <p:nvPr/>
                      </p:nvPicPr>
                      <p:blipFill>
                        <a:blip r:embed="rId6"/>
                        <a:stretch>
                          <a:fillRect/>
                        </a:stretch>
                      </p:blipFill>
                      <p:spPr>
                        <a:xfrm>
                          <a:off x="1495478" y="3500438"/>
                          <a:ext cx="648335" cy="619760"/>
                        </a:xfrm>
                        <a:prstGeom prst="rect">
                          <a:avLst/>
                        </a:prstGeom>
                        <a:noFill/>
                        <a:ln w="9525">
                          <a:noFill/>
                        </a:ln>
                      </p:spPr>
                    </p:pic>
                  </p:oleObj>
                </mc:Fallback>
              </mc:AlternateContent>
            </a:graphicData>
          </a:graphic>
        </p:graphicFrame>
        <p:graphicFrame>
          <p:nvGraphicFramePr>
            <p:cNvPr id="23" name="对象 22"/>
            <p:cNvGraphicFramePr/>
            <p:nvPr/>
          </p:nvGraphicFramePr>
          <p:xfrm>
            <a:off x="6516321" y="3502321"/>
            <a:ext cx="648335" cy="619760"/>
          </p:xfrm>
          <a:graphic>
            <a:graphicData uri="http://schemas.openxmlformats.org/presentationml/2006/ole">
              <mc:AlternateContent xmlns:mc="http://schemas.openxmlformats.org/markup-compatibility/2006">
                <mc:Choice xmlns:v="urn:schemas-microsoft-com:vml" Requires="v">
                  <p:oleObj spid="_x0000_s1026" name="" r:id="rId7" imgW="647700" imgH="619125" progId="PBrush">
                    <p:embed/>
                  </p:oleObj>
                </mc:Choice>
                <mc:Fallback>
                  <p:oleObj name="" r:id="rId7" imgW="647700" imgH="619125" progId="PBrush">
                    <p:embed/>
                    <p:pic>
                      <p:nvPicPr>
                        <p:cNvPr id="0" name="图片 1025"/>
                        <p:cNvPicPr/>
                        <p:nvPr/>
                      </p:nvPicPr>
                      <p:blipFill>
                        <a:blip r:embed="rId6"/>
                        <a:stretch>
                          <a:fillRect/>
                        </a:stretch>
                      </p:blipFill>
                      <p:spPr>
                        <a:xfrm>
                          <a:off x="6516321" y="3502321"/>
                          <a:ext cx="648335" cy="619760"/>
                        </a:xfrm>
                        <a:prstGeom prst="rect">
                          <a:avLst/>
                        </a:prstGeom>
                        <a:noFill/>
                        <a:ln w="9525">
                          <a:noFill/>
                        </a:ln>
                      </p:spPr>
                    </p:pic>
                  </p:oleObj>
                </mc:Fallback>
              </mc:AlternateContent>
            </a:graphicData>
          </a:graphic>
        </p:graphicFrame>
        <p:pic>
          <p:nvPicPr>
            <p:cNvPr id="24" name="Picture 5" descr="C:\Users\Kaka\Desktop\未标题-1 拷贝.jpg"/>
            <p:cNvPicPr>
              <a:picLocks noChangeAspect="1" noChangeArrowheads="1"/>
            </p:cNvPicPr>
            <p:nvPr/>
          </p:nvPicPr>
          <p:blipFill>
            <a:blip r:embed="rId8"/>
            <a:srcRect/>
            <a:stretch>
              <a:fillRect/>
            </a:stretch>
          </p:blipFill>
          <p:spPr bwMode="auto">
            <a:xfrm>
              <a:off x="1458084" y="2071678"/>
              <a:ext cx="6757254" cy="1462471"/>
            </a:xfrm>
            <a:prstGeom prst="rect">
              <a:avLst/>
            </a:prstGeom>
            <a:noFill/>
          </p:spPr>
        </p:pic>
      </p:grpSp>
      <p:sp>
        <p:nvSpPr>
          <p:cNvPr id="2" name="标题 1"/>
          <p:cNvSpPr>
            <a:spLocks noGrp="1"/>
          </p:cNvSpPr>
          <p:nvPr>
            <p:ph type="title"/>
          </p:nvPr>
        </p:nvSpPr>
        <p:spPr>
          <a:xfrm>
            <a:off x="574675" y="-53975"/>
            <a:ext cx="8001000" cy="1216025"/>
          </a:xfrm>
        </p:spPr>
        <p:txBody>
          <a:bodyPr/>
          <a:lstStyle/>
          <a:p>
            <a:r>
              <a:rPr lang="zh-CN" altLang="en-US" dirty="0" smtClean="0">
                <a:sym typeface="+mn-ea"/>
              </a:rPr>
              <a:t>信息隐藏通信模型</a:t>
            </a:r>
            <a:endParaRPr lang="zh-CN" altLang="en-US" dirty="0"/>
          </a:p>
        </p:txBody>
      </p:sp>
      <p:sp>
        <p:nvSpPr>
          <p:cNvPr id="3" name="内容占位符 2"/>
          <p:cNvSpPr>
            <a:spLocks noGrp="1"/>
          </p:cNvSpPr>
          <p:nvPr>
            <p:ph idx="4294967295"/>
          </p:nvPr>
        </p:nvSpPr>
        <p:spPr>
          <a:xfrm>
            <a:off x="0" y="1278255"/>
            <a:ext cx="8229600" cy="4776470"/>
          </a:xfrm>
        </p:spPr>
        <p:txBody>
          <a:bodyPr/>
          <a:lstStyle/>
          <a:p>
            <a:pPr lvl="1"/>
            <a:r>
              <a:rPr lang="zh-CN" altLang="en-US" dirty="0" smtClean="0"/>
              <a:t>保护通信内容</a:t>
            </a:r>
            <a:endParaRPr lang="en-US" altLang="zh-CN" dirty="0" smtClean="0"/>
          </a:p>
          <a:p>
            <a:pPr lvl="1"/>
            <a:r>
              <a:rPr lang="zh-CN" altLang="en-US" dirty="0" smtClean="0"/>
              <a:t>隐匿通信存在</a:t>
            </a:r>
            <a:endParaRPr lang="en-US" altLang="zh-CN" dirty="0" smtClean="0"/>
          </a:p>
          <a:p>
            <a:pPr marL="0" indent="0">
              <a:buNone/>
            </a:pP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advTm="17023"/>
    </mc:Choice>
    <mc:Fallback>
      <p:transition spd="slow" advTm="1702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38B7A62-C0F6-458D-99B9-CDC8214D0BFD}" type="slidenum">
              <a:rPr kumimoji="0" lang="zh-CN" altLang="en-US" sz="1400"/>
            </a:fld>
            <a:endParaRPr kumimoji="0" lang="en-US" altLang="zh-CN" sz="1400"/>
          </a:p>
        </p:txBody>
      </p:sp>
      <p:sp>
        <p:nvSpPr>
          <p:cNvPr id="8195" name="Rectangle 2050"/>
          <p:cNvSpPr>
            <a:spLocks noGrp="1" noChangeArrowheads="1"/>
          </p:cNvSpPr>
          <p:nvPr>
            <p:ph type="title"/>
          </p:nvPr>
        </p:nvSpPr>
        <p:spPr/>
        <p:txBody>
          <a:bodyPr/>
          <a:lstStyle/>
          <a:p>
            <a:pPr eaLnBrk="1" hangingPunct="1"/>
            <a:r>
              <a:rPr lang="en-US" altLang="zh-CN" smtClean="0"/>
              <a:t>Shannon</a:t>
            </a:r>
            <a:r>
              <a:rPr lang="zh-CN" altLang="en-US" smtClean="0"/>
              <a:t>模型：囚犯问题</a:t>
            </a:r>
            <a:endParaRPr lang="zh-CN" altLang="en-US" smtClean="0"/>
          </a:p>
        </p:txBody>
      </p:sp>
      <p:sp>
        <p:nvSpPr>
          <p:cNvPr id="8196" name="Rectangle 2051"/>
          <p:cNvSpPr>
            <a:spLocks noGrp="1" noChangeArrowheads="1"/>
          </p:cNvSpPr>
          <p:nvPr>
            <p:ph type="body" idx="1"/>
          </p:nvPr>
        </p:nvSpPr>
        <p:spPr>
          <a:xfrm>
            <a:off x="611505" y="3173730"/>
            <a:ext cx="7920990" cy="3187700"/>
          </a:xfrm>
        </p:spPr>
        <p:txBody>
          <a:bodyPr/>
          <a:lstStyle/>
          <a:p>
            <a:pPr eaLnBrk="1" hangingPunct="1">
              <a:lnSpc>
                <a:spcPct val="90000"/>
              </a:lnSpc>
            </a:pPr>
            <a:r>
              <a:rPr lang="zh-CN" altLang="en-US" sz="2400" dirty="0" smtClean="0">
                <a:latin typeface="宋体" panose="02010600030101010101" pitchFamily="2" charset="-122"/>
              </a:rPr>
              <a:t>两个囚犯</a:t>
            </a:r>
            <a:r>
              <a:rPr lang="en-US" altLang="zh-CN" sz="2400" dirty="0" smtClean="0"/>
              <a:t>A</a:t>
            </a:r>
            <a:r>
              <a:rPr lang="zh-CN" altLang="en-US" sz="2400" dirty="0" smtClean="0">
                <a:latin typeface="宋体" panose="02010600030101010101" pitchFamily="2" charset="-122"/>
              </a:rPr>
              <a:t>和</a:t>
            </a:r>
            <a:r>
              <a:rPr lang="en-US" altLang="zh-CN" sz="2400" dirty="0" smtClean="0"/>
              <a:t>B</a:t>
            </a:r>
            <a:r>
              <a:rPr lang="zh-CN" altLang="en-US" sz="2400" dirty="0" smtClean="0">
                <a:latin typeface="宋体" panose="02010600030101010101" pitchFamily="2" charset="-122"/>
              </a:rPr>
              <a:t>被关押在监狱的不同牢房，他们想通过一种隐蔽的方式交换信息，但是交换信息必须要通过看守的检查。因此，他们要想办法在不引起看守者怀疑的情况下，在看似正常的信息中，传递他们之间的秘密信息</a:t>
            </a:r>
            <a:endParaRPr lang="zh-CN" altLang="en-US" sz="2400" dirty="0" smtClean="0">
              <a:latin typeface="宋体" panose="02010600030101010101" pitchFamily="2" charset="-122"/>
            </a:endParaRPr>
          </a:p>
          <a:p>
            <a:pPr eaLnBrk="1" hangingPunct="1">
              <a:lnSpc>
                <a:spcPct val="90000"/>
              </a:lnSpc>
            </a:pPr>
            <a:r>
              <a:rPr lang="zh-CN" altLang="en-US" sz="2400" dirty="0" smtClean="0">
                <a:latin typeface="宋体" panose="02010600030101010101" pitchFamily="2" charset="-122"/>
              </a:rPr>
              <a:t>被动看守者：只是检查传递的信息有没有可疑的地方</a:t>
            </a:r>
            <a:endParaRPr lang="zh-CN" altLang="en-US" sz="2400" dirty="0" smtClean="0">
              <a:latin typeface="宋体" panose="02010600030101010101" pitchFamily="2" charset="-122"/>
            </a:endParaRPr>
          </a:p>
          <a:p>
            <a:pPr eaLnBrk="1" hangingPunct="1">
              <a:lnSpc>
                <a:spcPct val="90000"/>
              </a:lnSpc>
            </a:pPr>
            <a:r>
              <a:rPr lang="zh-CN" altLang="en-US" sz="2400" dirty="0" smtClean="0">
                <a:latin typeface="宋体" panose="02010600030101010101" pitchFamily="2" charset="-122"/>
              </a:rPr>
              <a:t>主动看守者：故意去修改一些可能隐藏有信息的地方，或者假装自己是其中的一个囚犯，隐藏进伪造的消息，传递给另一个囚犯 </a:t>
            </a:r>
            <a:endParaRPr lang="zh-CN" altLang="en-US" sz="2400" dirty="0" smtClean="0">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7205345" y="12700"/>
            <a:ext cx="1932305" cy="2727960"/>
          </a:xfrm>
          <a:prstGeom prst="rect">
            <a:avLst/>
          </a:prstGeom>
        </p:spPr>
      </p:pic>
      <p:pic>
        <p:nvPicPr>
          <p:cNvPr id="3" name="图片 2"/>
          <p:cNvPicPr>
            <a:picLocks noChangeAspect="1"/>
          </p:cNvPicPr>
          <p:nvPr/>
        </p:nvPicPr>
        <p:blipFill>
          <a:blip r:embed="rId2"/>
          <a:stretch>
            <a:fillRect/>
          </a:stretch>
        </p:blipFill>
        <p:spPr>
          <a:xfrm>
            <a:off x="1151255" y="1390015"/>
            <a:ext cx="4815205" cy="18446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93E252AA-A5DB-4201-948A-BCCD273EA9D8}" type="slidenum">
              <a:rPr kumimoji="0" lang="zh-CN" altLang="en-US" sz="1400"/>
            </a:fld>
            <a:endParaRPr kumimoji="0" lang="en-US" altLang="zh-CN" sz="1400"/>
          </a:p>
        </p:txBody>
      </p:sp>
      <p:sp>
        <p:nvSpPr>
          <p:cNvPr id="9219" name="Rectangle 2"/>
          <p:cNvSpPr>
            <a:spLocks noGrp="1" noChangeArrowheads="1"/>
          </p:cNvSpPr>
          <p:nvPr>
            <p:ph type="title"/>
          </p:nvPr>
        </p:nvSpPr>
        <p:spPr/>
        <p:txBody>
          <a:bodyPr/>
          <a:lstStyle/>
          <a:p>
            <a:pPr eaLnBrk="1" hangingPunct="1"/>
            <a:r>
              <a:rPr lang="en-US" altLang="zh-CN" smtClean="0"/>
              <a:t>Shannon</a:t>
            </a:r>
            <a:r>
              <a:rPr lang="zh-CN" altLang="en-US" smtClean="0">
                <a:sym typeface="+mn-ea"/>
              </a:rPr>
              <a:t>模型</a:t>
            </a:r>
            <a:endParaRPr lang="zh-CN" altLang="en-US" smtClean="0"/>
          </a:p>
        </p:txBody>
      </p:sp>
      <p:grpSp>
        <p:nvGrpSpPr>
          <p:cNvPr id="9220" name="Group 4"/>
          <p:cNvGrpSpPr/>
          <p:nvPr/>
        </p:nvGrpSpPr>
        <p:grpSpPr bwMode="auto">
          <a:xfrm>
            <a:off x="683568" y="1919064"/>
            <a:ext cx="7620000" cy="3379304"/>
            <a:chOff x="1080" y="1128"/>
            <a:chExt cx="9720" cy="3120"/>
          </a:xfrm>
        </p:grpSpPr>
        <p:sp>
          <p:nvSpPr>
            <p:cNvPr id="9221" name="Text Box 5"/>
            <p:cNvSpPr txBox="1">
              <a:spLocks noChangeArrowheads="1"/>
            </p:cNvSpPr>
            <p:nvPr/>
          </p:nvSpPr>
          <p:spPr bwMode="auto">
            <a:xfrm>
              <a:off x="1620" y="1440"/>
              <a:ext cx="1080" cy="780"/>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载体信息源</a:t>
              </a:r>
              <a:endParaRPr kumimoji="0" lang="zh-CN" altLang="en-US" sz="1600">
                <a:latin typeface="Times New Roman" panose="02020603050405020304" pitchFamily="18" charset="0"/>
              </a:endParaRPr>
            </a:p>
          </p:txBody>
        </p:sp>
        <p:sp>
          <p:nvSpPr>
            <p:cNvPr id="9222" name="Line 6"/>
            <p:cNvSpPr>
              <a:spLocks noChangeShapeType="1"/>
            </p:cNvSpPr>
            <p:nvPr/>
          </p:nvSpPr>
          <p:spPr bwMode="auto">
            <a:xfrm>
              <a:off x="2700" y="1752"/>
              <a:ext cx="162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23" name="Text Box 7"/>
            <p:cNvSpPr txBox="1">
              <a:spLocks noChangeArrowheads="1"/>
            </p:cNvSpPr>
            <p:nvPr/>
          </p:nvSpPr>
          <p:spPr bwMode="auto">
            <a:xfrm>
              <a:off x="3060" y="1128"/>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载体对象</a:t>
              </a:r>
              <a:r>
                <a:rPr kumimoji="0" lang="en-US" altLang="zh-CN" sz="1600">
                  <a:latin typeface="Times New Roman" panose="02020603050405020304" pitchFamily="18" charset="0"/>
                </a:rPr>
                <a:t>c</a:t>
              </a:r>
              <a:endParaRPr kumimoji="0" lang="en-US" altLang="zh-CN" sz="1600">
                <a:latin typeface="Times New Roman" panose="02020603050405020304" pitchFamily="18" charset="0"/>
              </a:endParaRPr>
            </a:p>
          </p:txBody>
        </p:sp>
        <p:sp>
          <p:nvSpPr>
            <p:cNvPr id="9224" name="Text Box 8"/>
            <p:cNvSpPr txBox="1">
              <a:spLocks noChangeArrowheads="1"/>
            </p:cNvSpPr>
            <p:nvPr/>
          </p:nvSpPr>
          <p:spPr bwMode="auto">
            <a:xfrm>
              <a:off x="3600" y="2220"/>
              <a:ext cx="1440" cy="780"/>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信息嵌入算法</a:t>
              </a:r>
              <a:endParaRPr kumimoji="0" lang="zh-CN" altLang="en-US" sz="1600">
                <a:latin typeface="Times New Roman" panose="02020603050405020304" pitchFamily="18" charset="0"/>
              </a:endParaRPr>
            </a:p>
          </p:txBody>
        </p:sp>
        <p:sp>
          <p:nvSpPr>
            <p:cNvPr id="9225" name="Line 9"/>
            <p:cNvSpPr>
              <a:spLocks noChangeShapeType="1"/>
            </p:cNvSpPr>
            <p:nvPr/>
          </p:nvSpPr>
          <p:spPr bwMode="auto">
            <a:xfrm>
              <a:off x="4320" y="1752"/>
              <a:ext cx="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6" name="Line 10"/>
            <p:cNvSpPr>
              <a:spLocks noChangeShapeType="1"/>
            </p:cNvSpPr>
            <p:nvPr/>
          </p:nvSpPr>
          <p:spPr bwMode="auto">
            <a:xfrm>
              <a:off x="1620" y="2688"/>
              <a:ext cx="19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Text Box 11"/>
            <p:cNvSpPr txBox="1">
              <a:spLocks noChangeArrowheads="1"/>
            </p:cNvSpPr>
            <p:nvPr/>
          </p:nvSpPr>
          <p:spPr bwMode="auto">
            <a:xfrm>
              <a:off x="1260" y="2847"/>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秘密消息</a:t>
              </a:r>
              <a:r>
                <a:rPr kumimoji="0" lang="en-US" altLang="zh-CN" sz="1600">
                  <a:latin typeface="Times New Roman" panose="02020603050405020304" pitchFamily="18" charset="0"/>
                </a:rPr>
                <a:t>m</a:t>
              </a:r>
              <a:endParaRPr kumimoji="0" lang="en-US" altLang="zh-CN" sz="1600">
                <a:latin typeface="Times New Roman" panose="02020603050405020304" pitchFamily="18" charset="0"/>
              </a:endParaRPr>
            </a:p>
          </p:txBody>
        </p:sp>
        <p:sp>
          <p:nvSpPr>
            <p:cNvPr id="9228" name="Line 12"/>
            <p:cNvSpPr>
              <a:spLocks noChangeShapeType="1"/>
            </p:cNvSpPr>
            <p:nvPr/>
          </p:nvSpPr>
          <p:spPr bwMode="auto">
            <a:xfrm>
              <a:off x="5040" y="2688"/>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9" name="Text Box 13"/>
            <p:cNvSpPr txBox="1">
              <a:spLocks noChangeArrowheads="1"/>
            </p:cNvSpPr>
            <p:nvPr/>
          </p:nvSpPr>
          <p:spPr bwMode="auto">
            <a:xfrm>
              <a:off x="4680" y="1908"/>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400">
                  <a:latin typeface="Times New Roman" panose="02020603050405020304" pitchFamily="18" charset="0"/>
                </a:rPr>
                <a:t>伪装对象</a:t>
              </a:r>
              <a:r>
                <a:rPr kumimoji="0" lang="en-US" altLang="zh-CN" sz="1400">
                  <a:latin typeface="Times New Roman" panose="02020603050405020304" pitchFamily="18" charset="0"/>
                </a:rPr>
                <a:t>c’</a:t>
              </a:r>
              <a:endParaRPr kumimoji="0" lang="en-US" altLang="zh-CN" sz="1400">
                <a:latin typeface="Times New Roman" panose="02020603050405020304" pitchFamily="18" charset="0"/>
              </a:endParaRPr>
            </a:p>
          </p:txBody>
        </p:sp>
        <p:sp>
          <p:nvSpPr>
            <p:cNvPr id="9230" name="Line 14"/>
            <p:cNvSpPr>
              <a:spLocks noChangeShapeType="1"/>
            </p:cNvSpPr>
            <p:nvPr/>
          </p:nvSpPr>
          <p:spPr bwMode="auto">
            <a:xfrm flipV="1">
              <a:off x="4140" y="3000"/>
              <a:ext cx="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Text Box 15"/>
            <p:cNvSpPr txBox="1">
              <a:spLocks noChangeArrowheads="1"/>
            </p:cNvSpPr>
            <p:nvPr/>
          </p:nvSpPr>
          <p:spPr bwMode="auto">
            <a:xfrm>
              <a:off x="2880" y="378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密钥</a:t>
              </a:r>
              <a:r>
                <a:rPr kumimoji="0" lang="en-US" altLang="zh-CN" sz="1600">
                  <a:latin typeface="Times New Roman" panose="02020603050405020304" pitchFamily="18" charset="0"/>
                </a:rPr>
                <a:t>k</a:t>
              </a:r>
              <a:endParaRPr kumimoji="0" lang="en-US" altLang="zh-CN" sz="1600">
                <a:latin typeface="Times New Roman" panose="02020603050405020304" pitchFamily="18" charset="0"/>
              </a:endParaRPr>
            </a:p>
          </p:txBody>
        </p:sp>
        <p:sp>
          <p:nvSpPr>
            <p:cNvPr id="9232" name="Text Box 16"/>
            <p:cNvSpPr txBox="1">
              <a:spLocks noChangeArrowheads="1"/>
            </p:cNvSpPr>
            <p:nvPr/>
          </p:nvSpPr>
          <p:spPr bwMode="auto">
            <a:xfrm>
              <a:off x="7380" y="2220"/>
              <a:ext cx="1440" cy="780"/>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信息提取算法</a:t>
              </a:r>
              <a:endParaRPr kumimoji="0" lang="zh-CN" altLang="en-US" sz="1600">
                <a:latin typeface="Times New Roman" panose="02020603050405020304" pitchFamily="18" charset="0"/>
              </a:endParaRPr>
            </a:p>
          </p:txBody>
        </p:sp>
        <p:sp>
          <p:nvSpPr>
            <p:cNvPr id="9233" name="Line 17"/>
            <p:cNvSpPr>
              <a:spLocks noChangeShapeType="1"/>
            </p:cNvSpPr>
            <p:nvPr/>
          </p:nvSpPr>
          <p:spPr bwMode="auto">
            <a:xfrm flipV="1">
              <a:off x="8100" y="3000"/>
              <a:ext cx="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4" name="Line 18"/>
            <p:cNvSpPr>
              <a:spLocks noChangeShapeType="1"/>
            </p:cNvSpPr>
            <p:nvPr/>
          </p:nvSpPr>
          <p:spPr bwMode="auto">
            <a:xfrm>
              <a:off x="3600" y="3936"/>
              <a:ext cx="45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5" name="Line 19"/>
            <p:cNvSpPr>
              <a:spLocks noChangeShapeType="1"/>
            </p:cNvSpPr>
            <p:nvPr/>
          </p:nvSpPr>
          <p:spPr bwMode="auto">
            <a:xfrm>
              <a:off x="8820" y="2688"/>
              <a:ext cx="1440" cy="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6" name="Text Box 20"/>
            <p:cNvSpPr txBox="1">
              <a:spLocks noChangeArrowheads="1"/>
            </p:cNvSpPr>
            <p:nvPr/>
          </p:nvSpPr>
          <p:spPr bwMode="auto">
            <a:xfrm>
              <a:off x="9180" y="2844"/>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秘密消息</a:t>
              </a:r>
              <a:r>
                <a:rPr kumimoji="0" lang="en-US" altLang="zh-CN" sz="1600">
                  <a:latin typeface="Times New Roman" panose="02020603050405020304" pitchFamily="18" charset="0"/>
                </a:rPr>
                <a:t>m</a:t>
              </a:r>
              <a:endParaRPr kumimoji="0" lang="en-US" altLang="zh-CN" sz="1600">
                <a:latin typeface="Times New Roman" panose="02020603050405020304" pitchFamily="18" charset="0"/>
              </a:endParaRPr>
            </a:p>
          </p:txBody>
        </p:sp>
        <p:sp>
          <p:nvSpPr>
            <p:cNvPr id="9238" name="Text Box 22"/>
            <p:cNvSpPr txBox="1">
              <a:spLocks noChangeArrowheads="1"/>
            </p:cNvSpPr>
            <p:nvPr/>
          </p:nvSpPr>
          <p:spPr bwMode="auto">
            <a:xfrm>
              <a:off x="5580" y="2376"/>
              <a:ext cx="1440" cy="468"/>
            </a:xfrm>
            <a:prstGeom prst="rect">
              <a:avLst/>
            </a:prstGeom>
            <a:solidFill>
              <a:srgbClr val="FFFFFF"/>
            </a:solidFill>
            <a:ln w="9525">
              <a:solidFill>
                <a:srgbClr val="000000"/>
              </a:solidFill>
              <a:miter lim="800000"/>
            </a:ln>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不安全信道</a:t>
              </a:r>
              <a:endParaRPr kumimoji="0" lang="zh-CN" altLang="en-US" sz="1600">
                <a:latin typeface="Times New Roman" panose="02020603050405020304" pitchFamily="18" charset="0"/>
              </a:endParaRPr>
            </a:p>
          </p:txBody>
        </p:sp>
        <p:sp>
          <p:nvSpPr>
            <p:cNvPr id="9239" name="Text Box 23"/>
            <p:cNvSpPr txBox="1">
              <a:spLocks noChangeArrowheads="1"/>
            </p:cNvSpPr>
            <p:nvPr/>
          </p:nvSpPr>
          <p:spPr bwMode="auto">
            <a:xfrm>
              <a:off x="1080" y="237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en-US" altLang="zh-CN" sz="1600">
                  <a:latin typeface="Times New Roman" panose="02020603050405020304" pitchFamily="18" charset="0"/>
                </a:rPr>
                <a:t>A</a:t>
              </a:r>
              <a:endParaRPr kumimoji="0" lang="en-US" altLang="zh-CN" sz="1600">
                <a:latin typeface="Times New Roman" panose="02020603050405020304" pitchFamily="18" charset="0"/>
              </a:endParaRPr>
            </a:p>
          </p:txBody>
        </p:sp>
        <p:sp>
          <p:nvSpPr>
            <p:cNvPr id="9240" name="Text Box 24"/>
            <p:cNvSpPr txBox="1">
              <a:spLocks noChangeArrowheads="1"/>
            </p:cNvSpPr>
            <p:nvPr/>
          </p:nvSpPr>
          <p:spPr bwMode="auto">
            <a:xfrm>
              <a:off x="10260" y="237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1600">
                  <a:latin typeface="Times New Roman" panose="02020603050405020304" pitchFamily="18" charset="0"/>
                </a:rPr>
                <a:t>Ｂ</a:t>
              </a:r>
              <a:endParaRPr kumimoji="0" lang="zh-CN" altLang="en-US" sz="1600">
                <a:latin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83306C6-1119-4B42-ACC2-818323848F4F}" type="slidenum">
              <a:rPr kumimoji="0" lang="zh-CN" altLang="en-US" sz="1400"/>
            </a:fld>
            <a:endParaRPr kumimoji="0" lang="en-US" altLang="zh-CN" sz="1400"/>
          </a:p>
        </p:txBody>
      </p:sp>
      <p:sp>
        <p:nvSpPr>
          <p:cNvPr id="10243" name="Rectangle 2"/>
          <p:cNvSpPr>
            <a:spLocks noGrp="1" noChangeArrowheads="1"/>
          </p:cNvSpPr>
          <p:nvPr>
            <p:ph type="title"/>
          </p:nvPr>
        </p:nvSpPr>
        <p:spPr/>
        <p:txBody>
          <a:bodyPr/>
          <a:lstStyle/>
          <a:p>
            <a:pPr eaLnBrk="1" hangingPunct="1"/>
            <a:r>
              <a:rPr lang="zh-CN" altLang="en-US" smtClean="0"/>
              <a:t>名词</a:t>
            </a:r>
            <a:endParaRPr lang="zh-CN" altLang="en-US" smtClean="0"/>
          </a:p>
        </p:txBody>
      </p:sp>
      <p:sp>
        <p:nvSpPr>
          <p:cNvPr id="10244" name="Rectangle 3"/>
          <p:cNvSpPr>
            <a:spLocks noGrp="1" noChangeArrowheads="1"/>
          </p:cNvSpPr>
          <p:nvPr>
            <p:ph type="body" idx="1"/>
          </p:nvPr>
        </p:nvSpPr>
        <p:spPr>
          <a:xfrm>
            <a:off x="566738" y="1556792"/>
            <a:ext cx="8001000" cy="4267200"/>
          </a:xfrm>
        </p:spPr>
        <p:txBody>
          <a:bodyPr/>
          <a:lstStyle/>
          <a:p>
            <a:pPr eaLnBrk="1" hangingPunct="1"/>
            <a:r>
              <a:rPr lang="en-US" altLang="zh-CN" sz="2400" dirty="0" smtClean="0"/>
              <a:t>A</a:t>
            </a:r>
            <a:r>
              <a:rPr lang="zh-CN" altLang="en-US" sz="2400" dirty="0" smtClean="0">
                <a:latin typeface="宋体" panose="02010600030101010101" pitchFamily="2" charset="-122"/>
              </a:rPr>
              <a:t>打算秘密传递一些信息给</a:t>
            </a:r>
            <a:r>
              <a:rPr lang="en-US" altLang="zh-CN" sz="2400" dirty="0" smtClean="0"/>
              <a:t>B</a:t>
            </a:r>
            <a:r>
              <a:rPr lang="en-US" altLang="zh-CN" sz="2400" dirty="0" smtClean="0">
                <a:latin typeface="宋体" panose="02010600030101010101" pitchFamily="2" charset="-122"/>
              </a:rPr>
              <a:t>，</a:t>
            </a:r>
            <a:r>
              <a:rPr lang="en-US" altLang="zh-CN" sz="2400" dirty="0" smtClean="0"/>
              <a:t>A</a:t>
            </a:r>
            <a:r>
              <a:rPr lang="zh-CN" altLang="en-US" sz="2400" dirty="0" smtClean="0">
                <a:latin typeface="宋体" panose="02010600030101010101" pitchFamily="2" charset="-122"/>
              </a:rPr>
              <a:t>需要从一个随机消息源中随机选取一个无关紧要的消息</a:t>
            </a:r>
            <a:r>
              <a:rPr lang="en-US" altLang="zh-CN" sz="2400" dirty="0" smtClean="0"/>
              <a:t>c</a:t>
            </a:r>
            <a:r>
              <a:rPr lang="en-US" altLang="zh-CN" sz="2400" dirty="0" smtClean="0">
                <a:latin typeface="宋体" panose="02010600030101010101" pitchFamily="2" charset="-122"/>
              </a:rPr>
              <a:t>，</a:t>
            </a:r>
            <a:r>
              <a:rPr lang="zh-CN" altLang="en-US" sz="2400" dirty="0" smtClean="0">
                <a:latin typeface="宋体" panose="02010600030101010101" pitchFamily="2" charset="-122"/>
              </a:rPr>
              <a:t>当这个消息公开传递时，不会引起怀疑，称这个消息</a:t>
            </a:r>
            <a:r>
              <a:rPr lang="en-US" altLang="zh-CN" sz="2400" dirty="0" smtClean="0"/>
              <a:t>c</a:t>
            </a:r>
            <a:r>
              <a:rPr lang="zh-CN" altLang="en-US" sz="2400" dirty="0" smtClean="0">
                <a:latin typeface="宋体" panose="02010600030101010101" pitchFamily="2" charset="-122"/>
              </a:rPr>
              <a:t>为</a:t>
            </a:r>
            <a:r>
              <a:rPr lang="zh-CN" altLang="en-US" sz="2400" b="1" dirty="0" smtClean="0">
                <a:latin typeface="宋体" panose="02010600030101010101" pitchFamily="2" charset="-122"/>
              </a:rPr>
              <a:t>载体对象</a:t>
            </a:r>
            <a:r>
              <a:rPr lang="zh-CN" altLang="en-US" sz="2400" dirty="0" smtClean="0"/>
              <a:t> </a:t>
            </a:r>
            <a:endParaRPr lang="zh-CN" altLang="en-US" sz="2400" dirty="0" smtClean="0"/>
          </a:p>
          <a:p>
            <a:pPr eaLnBrk="1" hangingPunct="1"/>
            <a:r>
              <a:rPr lang="zh-CN" altLang="en-US" sz="2400" dirty="0" smtClean="0">
                <a:latin typeface="宋体" panose="02010600030101010101" pitchFamily="2" charset="-122"/>
              </a:rPr>
              <a:t>把需要秘密传递的信息</a:t>
            </a:r>
            <a:r>
              <a:rPr lang="en-US" altLang="zh-CN" sz="2400" dirty="0" smtClean="0"/>
              <a:t>m</a:t>
            </a:r>
            <a:r>
              <a:rPr lang="zh-CN" altLang="en-US" sz="2400" dirty="0" smtClean="0">
                <a:latin typeface="宋体" panose="02010600030101010101" pitchFamily="2" charset="-122"/>
              </a:rPr>
              <a:t>隐藏到载体对象</a:t>
            </a:r>
            <a:r>
              <a:rPr lang="en-US" altLang="zh-CN" sz="2400" dirty="0" smtClean="0"/>
              <a:t>c</a:t>
            </a:r>
            <a:r>
              <a:rPr lang="zh-CN" altLang="en-US" sz="2400" dirty="0" smtClean="0">
                <a:latin typeface="宋体" panose="02010600030101010101" pitchFamily="2" charset="-122"/>
              </a:rPr>
              <a:t>中，此时，载体对象</a:t>
            </a:r>
            <a:r>
              <a:rPr lang="en-US" altLang="zh-CN" sz="2400" dirty="0" smtClean="0"/>
              <a:t>c</a:t>
            </a:r>
            <a:r>
              <a:rPr lang="zh-CN" altLang="en-US" sz="2400" dirty="0" smtClean="0">
                <a:latin typeface="宋体" panose="02010600030101010101" pitchFamily="2" charset="-122"/>
              </a:rPr>
              <a:t>就变为</a:t>
            </a:r>
            <a:r>
              <a:rPr lang="zh-CN" altLang="en-US" sz="2400" b="1" dirty="0" smtClean="0">
                <a:latin typeface="宋体" panose="02010600030101010101" pitchFamily="2" charset="-122"/>
              </a:rPr>
              <a:t>伪装对象</a:t>
            </a:r>
            <a:r>
              <a:rPr lang="en-US" altLang="zh-CN" sz="2400" dirty="0" smtClean="0"/>
              <a:t>c</a:t>
            </a:r>
            <a:r>
              <a:rPr lang="en-US" altLang="zh-CN" sz="2400" dirty="0" smtClean="0">
                <a:latin typeface="Times New Roman" panose="02020603050405020304" pitchFamily="18" charset="0"/>
              </a:rPr>
              <a:t>’</a:t>
            </a:r>
            <a:r>
              <a:rPr lang="en-US" altLang="zh-CN" sz="2400" dirty="0" smtClean="0"/>
              <a:t> </a:t>
            </a:r>
            <a:endParaRPr lang="en-US" altLang="zh-CN" sz="2400" dirty="0" smtClean="0"/>
          </a:p>
          <a:p>
            <a:pPr eaLnBrk="1" hangingPunct="1"/>
            <a:r>
              <a:rPr lang="zh-CN" altLang="en-US" sz="2400" dirty="0" smtClean="0">
                <a:latin typeface="宋体" panose="02010600030101010101" pitchFamily="2" charset="-122"/>
              </a:rPr>
              <a:t>秘密信息的嵌入过程需要密钥，此密钥称为</a:t>
            </a:r>
            <a:r>
              <a:rPr lang="zh-CN" altLang="en-US" sz="2400" b="1" dirty="0" smtClean="0">
                <a:latin typeface="宋体" panose="02010600030101010101" pitchFamily="2" charset="-122"/>
              </a:rPr>
              <a:t>伪装密钥</a:t>
            </a:r>
            <a:r>
              <a:rPr lang="zh-CN" altLang="en-US" sz="2400" dirty="0" smtClean="0"/>
              <a:t> </a:t>
            </a:r>
            <a:endParaRPr lang="zh-CN" altLang="en-US" sz="2400" dirty="0" smtClean="0"/>
          </a:p>
        </p:txBody>
      </p:sp>
      <p:pic>
        <p:nvPicPr>
          <p:cNvPr id="4" name="图片 1"/>
          <p:cNvPicPr>
            <a:picLocks noChangeAspect="1"/>
          </p:cNvPicPr>
          <p:nvPr/>
        </p:nvPicPr>
        <p:blipFill>
          <a:blip r:embed="rId1"/>
          <a:stretch>
            <a:fillRect/>
          </a:stretch>
        </p:blipFill>
        <p:spPr>
          <a:xfrm>
            <a:off x="359410" y="4350385"/>
            <a:ext cx="8394065" cy="127063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Costa</a:t>
            </a:r>
            <a:r>
              <a:rPr lang="zh-CN" altLang="en-US"/>
              <a:t>模型</a:t>
            </a:r>
            <a:endParaRPr lang="zh-CN" altLang="en-US"/>
          </a:p>
        </p:txBody>
      </p:sp>
      <p:sp>
        <p:nvSpPr>
          <p:cNvPr id="3" name="内容占位符 2"/>
          <p:cNvSpPr>
            <a:spLocks noGrp="1"/>
          </p:cNvSpPr>
          <p:nvPr>
            <p:ph idx="1"/>
          </p:nvPr>
        </p:nvSpPr>
        <p:spPr>
          <a:xfrm>
            <a:off x="567055" y="3630930"/>
            <a:ext cx="8001000" cy="2388870"/>
          </a:xfrm>
        </p:spPr>
        <p:txBody>
          <a:bodyPr/>
          <a:p>
            <a:r>
              <a:rPr lang="zh-CN" altLang="en-US" sz="2400"/>
              <a:t>编码器表示信息嵌入，解码器表示提取信息。S是载体数据，W是要嵌入的原始信息，X是经过编码的水印信息，Y是信道的输出值。</a:t>
            </a:r>
            <a:endParaRPr lang="zh-CN" altLang="en-US" sz="2400"/>
          </a:p>
          <a:p>
            <a:r>
              <a:rPr lang="zh-CN" altLang="en-US" sz="2400"/>
              <a:t>嵌入水印后的载密数据是X＋S，攻击信道Z是加性噪声攻击，编码者和解码者都不知道噪声Z，解码器接收到的信道输出信号           。解码者可能不知道载体S，由Y提取出信息   。</a:t>
            </a:r>
            <a:endParaRPr lang="zh-CN" altLang="en-US" sz="2400"/>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graphicFrame>
        <p:nvGraphicFramePr>
          <p:cNvPr id="5" name="对象 -2147482620"/>
          <p:cNvGraphicFramePr>
            <a:graphicFrameLocks noChangeAspect="1"/>
          </p:cNvGraphicFramePr>
          <p:nvPr/>
        </p:nvGraphicFramePr>
        <p:xfrm>
          <a:off x="1089660" y="1513840"/>
          <a:ext cx="6147435" cy="1842135"/>
        </p:xfrm>
        <a:graphic>
          <a:graphicData uri="http://schemas.openxmlformats.org/presentationml/2006/ole">
            <mc:AlternateContent xmlns:mc="http://schemas.openxmlformats.org/markup-compatibility/2006">
              <mc:Choice xmlns:v="urn:schemas-microsoft-com:vml" Requires="v">
                <p:oleObj spid="_x0000_s3076" name="" r:id="rId1" imgW="9550400" imgH="2867660" progId="Visio.Drawing.11">
                  <p:embed/>
                </p:oleObj>
              </mc:Choice>
              <mc:Fallback>
                <p:oleObj name="" r:id="rId1" imgW="9550400" imgH="2867660" progId="Visio.Drawing.11">
                  <p:embed/>
                  <p:pic>
                    <p:nvPicPr>
                      <p:cNvPr id="0" name="图片 3075"/>
                      <p:cNvPicPr/>
                      <p:nvPr/>
                    </p:nvPicPr>
                    <p:blipFill>
                      <a:blip r:embed="rId2"/>
                      <a:stretch>
                        <a:fillRect/>
                      </a:stretch>
                    </p:blipFill>
                    <p:spPr>
                      <a:xfrm>
                        <a:off x="1089660" y="1513840"/>
                        <a:ext cx="6147435" cy="1842135"/>
                      </a:xfrm>
                      <a:prstGeom prst="rect">
                        <a:avLst/>
                      </a:prstGeom>
                      <a:noFill/>
                      <a:ln w="38100">
                        <a:noFill/>
                        <a:miter/>
                      </a:ln>
                    </p:spPr>
                  </p:pic>
                </p:oleObj>
              </mc:Fallback>
            </mc:AlternateContent>
          </a:graphicData>
        </a:graphic>
      </p:graphicFrame>
      <p:graphicFrame>
        <p:nvGraphicFramePr>
          <p:cNvPr id="6" name="对象 -2147482619"/>
          <p:cNvGraphicFramePr>
            <a:graphicFrameLocks noChangeAspect="1"/>
          </p:cNvGraphicFramePr>
          <p:nvPr/>
        </p:nvGraphicFramePr>
        <p:xfrm>
          <a:off x="3257550" y="5677535"/>
          <a:ext cx="1216025" cy="232410"/>
        </p:xfrm>
        <a:graphic>
          <a:graphicData uri="http://schemas.openxmlformats.org/presentationml/2006/ole">
            <mc:AlternateContent xmlns:mc="http://schemas.openxmlformats.org/markup-compatibility/2006">
              <mc:Choice xmlns:v="urn:schemas-microsoft-com:vml" Requires="v">
                <p:oleObj spid="_x0000_s7" name="" r:id="rId3" imgW="927735" imgH="177800" progId="Equation.3">
                  <p:embed/>
                </p:oleObj>
              </mc:Choice>
              <mc:Fallback>
                <p:oleObj name="" r:id="rId3" imgW="927735" imgH="177800" progId="Equation.3">
                  <p:embed/>
                  <p:pic>
                    <p:nvPicPr>
                      <p:cNvPr id="0" name="图片 4"/>
                      <p:cNvPicPr/>
                      <p:nvPr/>
                    </p:nvPicPr>
                    <p:blipFill>
                      <a:blip r:embed="rId4"/>
                      <a:stretch>
                        <a:fillRect/>
                      </a:stretch>
                    </p:blipFill>
                    <p:spPr>
                      <a:xfrm>
                        <a:off x="3257550" y="5677535"/>
                        <a:ext cx="1216025" cy="232410"/>
                      </a:xfrm>
                      <a:prstGeom prst="rect">
                        <a:avLst/>
                      </a:prstGeom>
                      <a:noFill/>
                      <a:ln w="38100">
                        <a:noFill/>
                        <a:miter/>
                      </a:ln>
                    </p:spPr>
                  </p:pic>
                </p:oleObj>
              </mc:Fallback>
            </mc:AlternateContent>
          </a:graphicData>
        </a:graphic>
      </p:graphicFrame>
      <p:graphicFrame>
        <p:nvGraphicFramePr>
          <p:cNvPr id="8" name="对象 -2147482404"/>
          <p:cNvGraphicFramePr>
            <a:graphicFrameLocks noChangeAspect="1"/>
          </p:cNvGraphicFramePr>
          <p:nvPr/>
        </p:nvGraphicFramePr>
        <p:xfrm>
          <a:off x="3257233" y="6019483"/>
          <a:ext cx="140335" cy="184785"/>
        </p:xfrm>
        <a:graphic>
          <a:graphicData uri="http://schemas.openxmlformats.org/presentationml/2006/ole">
            <mc:AlternateContent xmlns:mc="http://schemas.openxmlformats.org/markup-compatibility/2006">
              <mc:Choice xmlns:v="urn:schemas-microsoft-com:vml" Requires="v">
                <p:oleObj spid="_x0000_s9" name="" r:id="rId5" imgW="179070" imgH="217170" progId="Equation.3">
                  <p:embed/>
                </p:oleObj>
              </mc:Choice>
              <mc:Fallback>
                <p:oleObj name="" r:id="rId5" imgW="179070" imgH="217170" progId="Equation.3">
                  <p:embed/>
                  <p:pic>
                    <p:nvPicPr>
                      <p:cNvPr id="0" name="图片 5"/>
                      <p:cNvPicPr/>
                      <p:nvPr/>
                    </p:nvPicPr>
                    <p:blipFill>
                      <a:blip r:embed="rId6"/>
                      <a:stretch>
                        <a:fillRect/>
                      </a:stretch>
                    </p:blipFill>
                    <p:spPr>
                      <a:xfrm>
                        <a:off x="3257233" y="6019483"/>
                        <a:ext cx="140335" cy="184785"/>
                      </a:xfrm>
                      <a:prstGeom prst="rect">
                        <a:avLst/>
                      </a:prstGeom>
                      <a:noFill/>
                      <a:ln w="38100">
                        <a:noFill/>
                        <a:miter/>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Mulin</a:t>
            </a:r>
            <a:r>
              <a:rPr lang="zh-CN" altLang="en-US"/>
              <a:t>模型</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pic>
        <p:nvPicPr>
          <p:cNvPr id="3" name="图片 1"/>
          <p:cNvPicPr>
            <a:picLocks noChangeAspect="1"/>
          </p:cNvPicPr>
          <p:nvPr/>
        </p:nvPicPr>
        <p:blipFill>
          <a:blip r:embed="rId1"/>
          <a:stretch>
            <a:fillRect/>
          </a:stretch>
        </p:blipFill>
        <p:spPr>
          <a:xfrm>
            <a:off x="1695450" y="1268730"/>
            <a:ext cx="5762625" cy="1964055"/>
          </a:xfrm>
          <a:prstGeom prst="rect">
            <a:avLst/>
          </a:prstGeom>
          <a:noFill/>
          <a:ln w="9525">
            <a:noFill/>
          </a:ln>
        </p:spPr>
      </p:pic>
      <p:sp>
        <p:nvSpPr>
          <p:cNvPr id="7" name="内容占位符 6"/>
          <p:cNvSpPr/>
          <p:nvPr>
            <p:ph idx="1"/>
          </p:nvPr>
        </p:nvSpPr>
        <p:spPr>
          <a:xfrm>
            <a:off x="567055" y="3341370"/>
            <a:ext cx="8001000" cy="1889125"/>
          </a:xfrm>
        </p:spPr>
        <p:txBody>
          <a:bodyPr/>
          <a:p>
            <a:r>
              <a:rPr lang="zh-CN" altLang="en-US" sz="2400"/>
              <a:t>嵌入消息W、载体S、密钥K构成编码器  的输入，编码器嵌入后生成载密数据X，X经过攻击信道A(Y|X)后，得到攻击后的信道输出数据Y，解码器  由Y和K提取出信息   ，若解码者知道载体S的信息则称为私有模式，反之，则称为公开模式。</a:t>
            </a:r>
            <a:endParaRPr lang="zh-CN" altLang="en-US" sz="2400"/>
          </a:p>
        </p:txBody>
      </p:sp>
      <p:graphicFrame>
        <p:nvGraphicFramePr>
          <p:cNvPr id="6" name="图片 9"/>
          <p:cNvGraphicFramePr>
            <a:graphicFrameLocks noChangeAspect="1"/>
          </p:cNvGraphicFramePr>
          <p:nvPr/>
        </p:nvGraphicFramePr>
        <p:xfrm>
          <a:off x="6388100" y="3341370"/>
          <a:ext cx="304800" cy="406400"/>
        </p:xfrm>
        <a:graphic>
          <a:graphicData uri="http://schemas.openxmlformats.org/presentationml/2006/ole">
            <mc:AlternateContent xmlns:mc="http://schemas.openxmlformats.org/markup-compatibility/2006">
              <mc:Choice xmlns:v="urn:schemas-microsoft-com:vml" Requires="v">
                <p:oleObj spid="_x0000_s3076" name="" r:id="rId2" imgW="153670" imgH="205105" progId="Equation.3">
                  <p:embed/>
                </p:oleObj>
              </mc:Choice>
              <mc:Fallback>
                <p:oleObj name="" r:id="rId2" imgW="153670" imgH="205105" progId="Equation.3">
                  <p:embed/>
                  <p:pic>
                    <p:nvPicPr>
                      <p:cNvPr id="0" name="图片 3075"/>
                      <p:cNvPicPr/>
                      <p:nvPr/>
                    </p:nvPicPr>
                    <p:blipFill>
                      <a:blip r:embed="rId3"/>
                      <a:stretch>
                        <a:fillRect/>
                      </a:stretch>
                    </p:blipFill>
                    <p:spPr>
                      <a:xfrm>
                        <a:off x="6388100" y="3341370"/>
                        <a:ext cx="304800" cy="406400"/>
                      </a:xfrm>
                      <a:prstGeom prst="rect">
                        <a:avLst/>
                      </a:prstGeom>
                      <a:noFill/>
                      <a:ln w="38100">
                        <a:noFill/>
                        <a:miter/>
                      </a:ln>
                    </p:spPr>
                  </p:pic>
                </p:oleObj>
              </mc:Fallback>
            </mc:AlternateContent>
          </a:graphicData>
        </a:graphic>
      </p:graphicFrame>
      <p:graphicFrame>
        <p:nvGraphicFramePr>
          <p:cNvPr id="8" name="图片 10"/>
          <p:cNvGraphicFramePr>
            <a:graphicFrameLocks noChangeAspect="1"/>
          </p:cNvGraphicFramePr>
          <p:nvPr/>
        </p:nvGraphicFramePr>
        <p:xfrm>
          <a:off x="6108065" y="4062095"/>
          <a:ext cx="280035" cy="448310"/>
        </p:xfrm>
        <a:graphic>
          <a:graphicData uri="http://schemas.openxmlformats.org/presentationml/2006/ole">
            <mc:AlternateContent xmlns:mc="http://schemas.openxmlformats.org/markup-compatibility/2006">
              <mc:Choice xmlns:v="urn:schemas-microsoft-com:vml" Requires="v">
                <p:oleObj spid="_x0000_s9" name="" r:id="rId4" imgW="128270" imgH="205105" progId="Equation.3">
                  <p:embed/>
                </p:oleObj>
              </mc:Choice>
              <mc:Fallback>
                <p:oleObj name="" r:id="rId4" imgW="128270" imgH="205105" progId="Equation.3">
                  <p:embed/>
                  <p:pic>
                    <p:nvPicPr>
                      <p:cNvPr id="0" name="图片 7"/>
                      <p:cNvPicPr/>
                      <p:nvPr/>
                    </p:nvPicPr>
                    <p:blipFill>
                      <a:blip r:embed="rId5"/>
                      <a:stretch>
                        <a:fillRect/>
                      </a:stretch>
                    </p:blipFill>
                    <p:spPr>
                      <a:xfrm>
                        <a:off x="6108065" y="4062095"/>
                        <a:ext cx="280035" cy="448310"/>
                      </a:xfrm>
                      <a:prstGeom prst="rect">
                        <a:avLst/>
                      </a:prstGeom>
                      <a:noFill/>
                      <a:ln w="38100">
                        <a:noFill/>
                        <a:miter/>
                      </a:ln>
                    </p:spPr>
                  </p:pic>
                </p:oleObj>
              </mc:Fallback>
            </mc:AlternateContent>
          </a:graphicData>
        </a:graphic>
      </p:graphicFrame>
      <p:graphicFrame>
        <p:nvGraphicFramePr>
          <p:cNvPr id="12" name="对象 -2147482403"/>
          <p:cNvGraphicFramePr>
            <a:graphicFrameLocks noChangeAspect="1"/>
          </p:cNvGraphicFramePr>
          <p:nvPr/>
        </p:nvGraphicFramePr>
        <p:xfrm>
          <a:off x="1736090" y="4510405"/>
          <a:ext cx="302895" cy="361315"/>
        </p:xfrm>
        <a:graphic>
          <a:graphicData uri="http://schemas.openxmlformats.org/presentationml/2006/ole">
            <mc:AlternateContent xmlns:mc="http://schemas.openxmlformats.org/markup-compatibility/2006">
              <mc:Choice xmlns:v="urn:schemas-microsoft-com:vml" Requires="v">
                <p:oleObj spid="_x0000_s13" name="" r:id="rId6" imgW="179070" imgH="217170" progId="Equation.3">
                  <p:embed/>
                </p:oleObj>
              </mc:Choice>
              <mc:Fallback>
                <p:oleObj name="" r:id="rId6" imgW="179070" imgH="217170" progId="Equation.3">
                  <p:embed/>
                  <p:pic>
                    <p:nvPicPr>
                      <p:cNvPr id="0" name="图片 8"/>
                      <p:cNvPicPr/>
                      <p:nvPr/>
                    </p:nvPicPr>
                    <p:blipFill>
                      <a:blip r:embed="rId7"/>
                      <a:stretch>
                        <a:fillRect/>
                      </a:stretch>
                    </p:blipFill>
                    <p:spPr>
                      <a:xfrm>
                        <a:off x="1736090" y="4510405"/>
                        <a:ext cx="302895" cy="361315"/>
                      </a:xfrm>
                      <a:prstGeom prst="rect">
                        <a:avLst/>
                      </a:prstGeom>
                      <a:noFill/>
                      <a:ln w="38100">
                        <a:noFill/>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Mulin</a:t>
            </a:r>
            <a:r>
              <a:rPr lang="zh-CN" altLang="en-US"/>
              <a:t>模型</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sp>
        <p:nvSpPr>
          <p:cNvPr id="7" name="内容占位符 6"/>
          <p:cNvSpPr/>
          <p:nvPr>
            <p:ph idx="1"/>
          </p:nvPr>
        </p:nvSpPr>
        <p:spPr/>
        <p:txBody>
          <a:bodyPr/>
          <a:p>
            <a:r>
              <a:rPr lang="zh-CN" altLang="en-US"/>
              <a:t>失真函数</a:t>
            </a:r>
            <a:endParaRPr lang="zh-CN" altLang="en-US"/>
          </a:p>
          <a:p>
            <a:r>
              <a:rPr lang="zh-CN" altLang="en-US"/>
              <a:t>隐写失真</a:t>
            </a:r>
            <a:endParaRPr lang="zh-CN" altLang="en-US"/>
          </a:p>
          <a:p>
            <a:endParaRPr lang="zh-CN" altLang="en-US"/>
          </a:p>
          <a:p>
            <a:r>
              <a:rPr lang="zh-CN" altLang="en-US"/>
              <a:t>攻击失真</a:t>
            </a:r>
            <a:endParaRPr lang="zh-CN" altLang="en-US"/>
          </a:p>
          <a:p>
            <a:endParaRPr lang="zh-CN" altLang="en-US"/>
          </a:p>
        </p:txBody>
      </p:sp>
      <p:graphicFrame>
        <p:nvGraphicFramePr>
          <p:cNvPr id="3" name="图片 12"/>
          <p:cNvGraphicFramePr>
            <a:graphicFrameLocks noChangeAspect="1"/>
          </p:cNvGraphicFramePr>
          <p:nvPr/>
        </p:nvGraphicFramePr>
        <p:xfrm>
          <a:off x="2965450" y="1866900"/>
          <a:ext cx="2978785" cy="311785"/>
        </p:xfrm>
        <a:graphic>
          <a:graphicData uri="http://schemas.openxmlformats.org/presentationml/2006/ole">
            <mc:AlternateContent xmlns:mc="http://schemas.openxmlformats.org/markup-compatibility/2006">
              <mc:Choice xmlns:v="urn:schemas-microsoft-com:vml" Requires="v">
                <p:oleObj spid="_x0000_s10" name="" r:id="rId1" imgW="2184400" imgH="228600" progId="Equation.3">
                  <p:embed/>
                </p:oleObj>
              </mc:Choice>
              <mc:Fallback>
                <p:oleObj name="" r:id="rId1" imgW="2184400" imgH="228600" progId="Equation.3">
                  <p:embed/>
                  <p:pic>
                    <p:nvPicPr>
                      <p:cNvPr id="0" name="图片 9"/>
                      <p:cNvPicPr/>
                      <p:nvPr/>
                    </p:nvPicPr>
                    <p:blipFill>
                      <a:blip r:embed="rId2"/>
                      <a:stretch>
                        <a:fillRect/>
                      </a:stretch>
                    </p:blipFill>
                    <p:spPr>
                      <a:xfrm>
                        <a:off x="2965450" y="1866900"/>
                        <a:ext cx="2978785" cy="311785"/>
                      </a:xfrm>
                      <a:prstGeom prst="rect">
                        <a:avLst/>
                      </a:prstGeom>
                      <a:noFill/>
                      <a:ln w="38100">
                        <a:noFill/>
                        <a:miter/>
                      </a:ln>
                    </p:spPr>
                  </p:pic>
                </p:oleObj>
              </mc:Fallback>
            </mc:AlternateContent>
          </a:graphicData>
        </a:graphic>
      </p:graphicFrame>
      <p:graphicFrame>
        <p:nvGraphicFramePr>
          <p:cNvPr id="5" name="对象 -2147482402"/>
          <p:cNvGraphicFramePr>
            <a:graphicFrameLocks noChangeAspect="1"/>
          </p:cNvGraphicFramePr>
          <p:nvPr/>
        </p:nvGraphicFramePr>
        <p:xfrm>
          <a:off x="1400810" y="2705100"/>
          <a:ext cx="3670300" cy="671830"/>
        </p:xfrm>
        <a:graphic>
          <a:graphicData uri="http://schemas.openxmlformats.org/presentationml/2006/ole">
            <mc:AlternateContent xmlns:mc="http://schemas.openxmlformats.org/markup-compatibility/2006">
              <mc:Choice xmlns:v="urn:schemas-microsoft-com:vml" Requires="v">
                <p:oleObj spid="_x0000_s11" name="" r:id="rId3" imgW="1941195" imgH="355600" progId="Equation.3">
                  <p:embed/>
                </p:oleObj>
              </mc:Choice>
              <mc:Fallback>
                <p:oleObj name="" r:id="rId3" imgW="1941195" imgH="355600" progId="Equation.3">
                  <p:embed/>
                  <p:pic>
                    <p:nvPicPr>
                      <p:cNvPr id="0" name="图片 10"/>
                      <p:cNvPicPr/>
                      <p:nvPr/>
                    </p:nvPicPr>
                    <p:blipFill>
                      <a:blip r:embed="rId4"/>
                      <a:stretch>
                        <a:fillRect/>
                      </a:stretch>
                    </p:blipFill>
                    <p:spPr>
                      <a:xfrm>
                        <a:off x="1400810" y="2705100"/>
                        <a:ext cx="3670300" cy="671830"/>
                      </a:xfrm>
                      <a:prstGeom prst="rect">
                        <a:avLst/>
                      </a:prstGeom>
                      <a:noFill/>
                      <a:ln w="38100">
                        <a:noFill/>
                        <a:miter/>
                      </a:ln>
                    </p:spPr>
                  </p:pic>
                </p:oleObj>
              </mc:Fallback>
            </mc:AlternateContent>
          </a:graphicData>
        </a:graphic>
      </p:graphicFrame>
      <p:graphicFrame>
        <p:nvGraphicFramePr>
          <p:cNvPr id="6" name="图片 17"/>
          <p:cNvGraphicFramePr>
            <a:graphicFrameLocks noChangeAspect="1"/>
          </p:cNvGraphicFramePr>
          <p:nvPr/>
        </p:nvGraphicFramePr>
        <p:xfrm>
          <a:off x="1400810" y="3731895"/>
          <a:ext cx="3662680" cy="661670"/>
        </p:xfrm>
        <a:graphic>
          <a:graphicData uri="http://schemas.openxmlformats.org/presentationml/2006/ole">
            <mc:AlternateContent xmlns:mc="http://schemas.openxmlformats.org/markup-compatibility/2006">
              <mc:Choice xmlns:v="urn:schemas-microsoft-com:vml" Requires="v">
                <p:oleObj spid="_x0000_s12" name="" r:id="rId5" imgW="1966595" imgH="355600" progId="Equation.3">
                  <p:embed/>
                </p:oleObj>
              </mc:Choice>
              <mc:Fallback>
                <p:oleObj name="" r:id="rId5" imgW="1966595" imgH="355600" progId="Equation.3">
                  <p:embed/>
                  <p:pic>
                    <p:nvPicPr>
                      <p:cNvPr id="0" name="图片 11"/>
                      <p:cNvPicPr/>
                      <p:nvPr/>
                    </p:nvPicPr>
                    <p:blipFill>
                      <a:blip r:embed="rId6"/>
                      <a:stretch>
                        <a:fillRect/>
                      </a:stretch>
                    </p:blipFill>
                    <p:spPr>
                      <a:xfrm>
                        <a:off x="1400810" y="3731895"/>
                        <a:ext cx="3662680" cy="661670"/>
                      </a:xfrm>
                      <a:prstGeom prst="rect">
                        <a:avLst/>
                      </a:prstGeom>
                      <a:noFill/>
                      <a:ln w="38100">
                        <a:noFill/>
                        <a:miter/>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本章的内容</a:t>
            </a:r>
            <a:endParaRPr lang="zh-CN" altLang="zh-CN"/>
          </a:p>
        </p:txBody>
      </p:sp>
      <p:sp>
        <p:nvSpPr>
          <p:cNvPr id="3" name="内容占位符 2"/>
          <p:cNvSpPr>
            <a:spLocks noGrp="1"/>
          </p:cNvSpPr>
          <p:nvPr>
            <p:ph idx="1"/>
          </p:nvPr>
        </p:nvSpPr>
        <p:spPr/>
        <p:txBody>
          <a:bodyPr/>
          <a:p>
            <a:r>
              <a:rPr lang="zh-CN" altLang="en-US"/>
              <a:t>信息隐藏与数字水印基本性能与概念</a:t>
            </a:r>
            <a:endParaRPr lang="zh-CN" altLang="en-US"/>
          </a:p>
          <a:p>
            <a:r>
              <a:rPr lang="zh-CN" altLang="en-US"/>
              <a:t>信息隐藏原理及通信模型</a:t>
            </a:r>
            <a:endParaRPr lang="zh-CN" altLang="en-US"/>
          </a:p>
          <a:p>
            <a:r>
              <a:rPr lang="zh-CN" altLang="en-US">
                <a:sym typeface="+mn-ea"/>
              </a:rPr>
              <a:t>基于分类器的隐写分析框架</a:t>
            </a:r>
            <a:endParaRPr lang="zh-CN" altLang="en-US">
              <a:sym typeface="+mn-ea"/>
            </a:endParaRPr>
          </a:p>
          <a:p>
            <a:pPr lvl="1"/>
            <a:r>
              <a:rPr lang="zh-CN" altLang="en-US"/>
              <a:t>算法要求：</a:t>
            </a:r>
            <a:endParaRPr lang="zh-CN" altLang="en-US"/>
          </a:p>
          <a:p>
            <a:pPr lvl="2"/>
            <a:r>
              <a:rPr lang="en-US" altLang="zh-CN"/>
              <a:t>LSB</a:t>
            </a:r>
            <a:r>
              <a:rPr lang="zh-CN" altLang="en-US"/>
              <a:t>信息隐藏算法</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a:t>隐藏</a:t>
            </a:r>
            <a:r>
              <a:rPr lang="zh-CN" altLang="en-US" sz="2400" dirty="0" smtClean="0"/>
              <a:t>容量</a:t>
            </a:r>
            <a:endParaRPr lang="en-US" altLang="zh-CN" sz="2400" dirty="0" smtClean="0"/>
          </a:p>
          <a:p>
            <a:pPr lvl="1"/>
            <a:r>
              <a:rPr lang="zh-CN" altLang="zh-CN" sz="2400" dirty="0" smtClean="0"/>
              <a:t>隐</a:t>
            </a:r>
            <a:r>
              <a:rPr lang="zh-CN" altLang="zh-CN" sz="2400" dirty="0"/>
              <a:t>写容量</a:t>
            </a:r>
            <a:r>
              <a:rPr lang="en-US" altLang="zh-CN" sz="2400" dirty="0"/>
              <a:t>C</a:t>
            </a:r>
            <a:r>
              <a:rPr lang="zh-CN" altLang="zh-CN" sz="2400" dirty="0" smtClean="0"/>
              <a:t>是受</a:t>
            </a:r>
            <a:r>
              <a:rPr lang="zh-CN" altLang="zh-CN" sz="2400" dirty="0"/>
              <a:t>限最值最优化</a:t>
            </a:r>
            <a:r>
              <a:rPr lang="zh-CN" altLang="zh-CN" sz="2400" dirty="0" smtClean="0"/>
              <a:t>问题</a:t>
            </a:r>
            <a:r>
              <a:rPr lang="zh-CN" altLang="en-US" sz="2400" dirty="0" smtClean="0"/>
              <a:t>。</a:t>
            </a:r>
            <a:endParaRPr lang="en-US" altLang="zh-CN" sz="2400" dirty="0" smtClean="0"/>
          </a:p>
          <a:p>
            <a:pPr lvl="1"/>
            <a:r>
              <a:rPr lang="zh-CN" altLang="zh-CN" sz="2400" dirty="0"/>
              <a:t>子信道</a:t>
            </a:r>
            <a:r>
              <a:rPr lang="en-US" altLang="zh-CN" sz="2400" dirty="0" err="1"/>
              <a:t>i</a:t>
            </a:r>
            <a:r>
              <a:rPr lang="zh-CN" altLang="zh-CN" sz="2400" dirty="0"/>
              <a:t>对应的子</a:t>
            </a:r>
            <a:r>
              <a:rPr lang="zh-CN" altLang="zh-CN" sz="2400" dirty="0" smtClean="0"/>
              <a:t>信号</a:t>
            </a:r>
            <a:endParaRPr lang="en-US" altLang="zh-CN" sz="2400" dirty="0" smtClean="0"/>
          </a:p>
          <a:p>
            <a:pPr lvl="1"/>
            <a:r>
              <a:rPr lang="zh-CN" altLang="zh-CN" sz="2400" dirty="0"/>
              <a:t>之间</a:t>
            </a:r>
            <a:r>
              <a:rPr lang="zh-CN" altLang="zh-CN" sz="2400" dirty="0" smtClean="0"/>
              <a:t>独立同分布</a:t>
            </a:r>
            <a:r>
              <a:rPr lang="zh-CN" altLang="zh-CN" sz="2400" dirty="0"/>
              <a:t>则</a:t>
            </a:r>
            <a:r>
              <a:rPr lang="zh-CN" altLang="zh-CN" sz="2400" dirty="0" smtClean="0"/>
              <a:t>多模态</a:t>
            </a:r>
            <a:r>
              <a:rPr lang="en-US" altLang="zh-CN" sz="2400" dirty="0" smtClean="0"/>
              <a:t>                  </a:t>
            </a:r>
            <a:r>
              <a:rPr lang="zh-CN" altLang="zh-CN" sz="2400" dirty="0" smtClean="0"/>
              <a:t>信息隐藏</a:t>
            </a:r>
            <a:r>
              <a:rPr lang="zh-CN" altLang="zh-CN" sz="2400" dirty="0"/>
              <a:t>容量可形式化为</a:t>
            </a:r>
            <a:r>
              <a:rPr lang="zh-CN" altLang="zh-CN" sz="2400" dirty="0" smtClean="0"/>
              <a:t>：</a:t>
            </a:r>
            <a:endParaRPr lang="en-US" altLang="zh-CN" sz="2400" dirty="0" smtClean="0"/>
          </a:p>
          <a:p>
            <a:endParaRPr lang="en-US" altLang="zh-CN" sz="2400" dirty="0"/>
          </a:p>
          <a:p>
            <a:pPr lvl="1"/>
            <a:r>
              <a:rPr lang="zh-CN" altLang="zh-CN" sz="2400" dirty="0"/>
              <a:t>其中，</a:t>
            </a:r>
            <a:r>
              <a:rPr lang="en-US" altLang="zh-CN" sz="2400" dirty="0"/>
              <a:t> </a:t>
            </a:r>
            <a:r>
              <a:rPr lang="en-US" altLang="zh-CN" sz="2400" dirty="0" smtClean="0"/>
              <a:t> </a:t>
            </a:r>
            <a:r>
              <a:rPr lang="zh-CN" altLang="zh-CN" sz="2400" dirty="0" smtClean="0"/>
              <a:t>和</a:t>
            </a:r>
            <a:r>
              <a:rPr lang="en-US" altLang="zh-CN" sz="2400" dirty="0" smtClean="0"/>
              <a:t>  </a:t>
            </a:r>
            <a:r>
              <a:rPr lang="zh-CN" altLang="zh-CN" sz="2400" dirty="0" smtClean="0"/>
              <a:t>分别</a:t>
            </a:r>
            <a:r>
              <a:rPr lang="zh-CN" altLang="zh-CN" sz="2400" dirty="0"/>
              <a:t>表示由隐写引起的失真和攻击引起的失真</a:t>
            </a:r>
            <a:r>
              <a:rPr lang="zh-CN" altLang="zh-CN" sz="2400" dirty="0" smtClean="0"/>
              <a:t>。</a:t>
            </a:r>
            <a:r>
              <a:rPr lang="zh-CN" altLang="zh-CN" sz="2400" dirty="0"/>
              <a:t>定义每个子信道</a:t>
            </a:r>
            <a:r>
              <a:rPr lang="en-US" altLang="zh-CN" sz="2400" dirty="0" err="1"/>
              <a:t>i</a:t>
            </a:r>
            <a:r>
              <a:rPr lang="zh-CN" altLang="zh-CN" sz="2400" dirty="0"/>
              <a:t>的隐写</a:t>
            </a:r>
            <a:r>
              <a:rPr lang="zh-CN" altLang="zh-CN" sz="2400" dirty="0" smtClean="0"/>
              <a:t>容量</a:t>
            </a:r>
            <a:r>
              <a:rPr lang="zh-CN" altLang="en-US" sz="2400" dirty="0" smtClean="0"/>
              <a:t>为：</a:t>
            </a:r>
            <a:endParaRPr lang="en-US" altLang="zh-CN" sz="2400" dirty="0" smtClean="0"/>
          </a:p>
          <a:p>
            <a:endParaRPr lang="en-US" altLang="zh-CN" dirty="0" smtClean="0"/>
          </a:p>
          <a:p>
            <a:endParaRPr lang="en-US" altLang="zh-CN" dirty="0" smtClean="0"/>
          </a:p>
          <a:p>
            <a:endParaRPr lang="en-US" altLang="zh-CN" dirty="0"/>
          </a:p>
          <a:p>
            <a:endParaRPr lang="en-US" altLang="zh-CN" dirty="0" smtClean="0"/>
          </a:p>
          <a:p>
            <a:endParaRPr lang="en-US" altLang="zh-CN" dirty="0" smtClean="0"/>
          </a:p>
          <a:p>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p:nvPr/>
        </p:nvPicPr>
        <p:blipFill>
          <a:blip r:embed="rId1" cstate="print"/>
          <a:srcRect/>
          <a:stretch>
            <a:fillRect/>
          </a:stretch>
        </p:blipFill>
        <p:spPr bwMode="auto">
          <a:xfrm>
            <a:off x="4442638" y="2657541"/>
            <a:ext cx="1728192" cy="492770"/>
          </a:xfrm>
          <a:prstGeom prst="rect">
            <a:avLst/>
          </a:prstGeom>
          <a:noFill/>
          <a:ln>
            <a:noFill/>
          </a:ln>
        </p:spPr>
      </p:pic>
      <p:pic>
        <p:nvPicPr>
          <p:cNvPr id="7" name="图片 6"/>
          <p:cNvPicPr/>
          <p:nvPr/>
        </p:nvPicPr>
        <p:blipFill>
          <a:blip r:embed="rId2" cstate="print"/>
          <a:srcRect/>
          <a:stretch>
            <a:fillRect/>
          </a:stretch>
        </p:blipFill>
        <p:spPr bwMode="auto">
          <a:xfrm>
            <a:off x="4954269" y="3036064"/>
            <a:ext cx="1692188" cy="486158"/>
          </a:xfrm>
          <a:prstGeom prst="rect">
            <a:avLst/>
          </a:prstGeom>
          <a:noFill/>
          <a:ln>
            <a:noFill/>
          </a:ln>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424073" y="3853934"/>
          <a:ext cx="5766401" cy="504056"/>
        </p:xfrm>
        <a:graphic>
          <a:graphicData uri="http://schemas.openxmlformats.org/presentationml/2006/ole">
            <mc:AlternateContent xmlns:mc="http://schemas.openxmlformats.org/markup-compatibility/2006">
              <mc:Choice xmlns:v="urn:schemas-microsoft-com:vml" Requires="v">
                <p:oleObj spid="_x0000_s8193" name="Equation" r:id="rId3" imgW="70713600" imgH="6096000" progId="">
                  <p:embed/>
                </p:oleObj>
              </mc:Choice>
              <mc:Fallback>
                <p:oleObj name="Equation" r:id="rId3" imgW="70713600" imgH="6096000" progId="">
                  <p:embed/>
                  <p:pic>
                    <p:nvPicPr>
                      <p:cNvPr id="0" name="图片 8192"/>
                      <p:cNvPicPr>
                        <a:picLocks noChangeAspect="1"/>
                      </p:cNvPicPr>
                      <p:nvPr/>
                    </p:nvPicPr>
                    <p:blipFill>
                      <a:blip r:embed="rId4"/>
                      <a:stretch>
                        <a:fillRect/>
                      </a:stretch>
                    </p:blipFill>
                    <p:spPr>
                      <a:xfrm>
                        <a:off x="2424073" y="3853934"/>
                        <a:ext cx="5766401" cy="504056"/>
                      </a:xfrm>
                      <a:prstGeom prst="rect">
                        <a:avLst/>
                      </a:prstGeom>
                      <a:noFill/>
                      <a:ln w="9525">
                        <a:noFill/>
                      </a:ln>
                    </p:spPr>
                  </p:pic>
                </p:oleObj>
              </mc:Fallback>
            </mc:AlternateContent>
          </a:graphicData>
        </a:graphic>
      </p:graphicFrame>
      <p:sp>
        <p:nvSpPr>
          <p:cNvPr id="9" name="Rectangle 4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nvGraphicFramePr>
        <p:xfrm>
          <a:off x="2471164" y="4397383"/>
          <a:ext cx="255802" cy="341068"/>
        </p:xfrm>
        <a:graphic>
          <a:graphicData uri="http://schemas.openxmlformats.org/presentationml/2006/ole">
            <mc:AlternateContent xmlns:mc="http://schemas.openxmlformats.org/markup-compatibility/2006">
              <mc:Choice xmlns:v="urn:schemas-microsoft-com:vml" Requires="v">
                <p:oleObj spid="_x0000_s8194" name="Equation" r:id="rId5" imgW="3962400" imgH="5486400" progId="">
                  <p:embed/>
                </p:oleObj>
              </mc:Choice>
              <mc:Fallback>
                <p:oleObj name="Equation" r:id="rId5" imgW="3962400" imgH="5486400" progId="">
                  <p:embed/>
                  <p:pic>
                    <p:nvPicPr>
                      <p:cNvPr id="0" name="图片 8193"/>
                      <p:cNvPicPr>
                        <a:picLocks noChangeAspect="1"/>
                      </p:cNvPicPr>
                      <p:nvPr/>
                    </p:nvPicPr>
                    <p:blipFill>
                      <a:blip r:embed="rId6"/>
                      <a:stretch>
                        <a:fillRect/>
                      </a:stretch>
                    </p:blipFill>
                    <p:spPr>
                      <a:xfrm>
                        <a:off x="2471164" y="4397383"/>
                        <a:ext cx="255802" cy="341068"/>
                      </a:xfrm>
                      <a:prstGeom prst="rect">
                        <a:avLst/>
                      </a:prstGeom>
                      <a:noFill/>
                      <a:ln w="9525">
                        <a:noFill/>
                      </a:ln>
                    </p:spPr>
                  </p:pic>
                </p:oleObj>
              </mc:Fallback>
            </mc:AlternateContent>
          </a:graphicData>
        </a:graphic>
      </p:graphicFrame>
      <p:sp>
        <p:nvSpPr>
          <p:cNvPr id="11"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01632" y="4365863"/>
          <a:ext cx="238163" cy="395600"/>
        </p:xfrm>
        <a:graphic>
          <a:graphicData uri="http://schemas.openxmlformats.org/presentationml/2006/ole">
            <mc:AlternateContent xmlns:mc="http://schemas.openxmlformats.org/markup-compatibility/2006">
              <mc:Choice xmlns:v="urn:schemas-microsoft-com:vml" Requires="v">
                <p:oleObj spid="_x0000_s8195" name="Equation" r:id="rId7" imgW="4267200" imgH="5486400" progId="">
                  <p:embed/>
                </p:oleObj>
              </mc:Choice>
              <mc:Fallback>
                <p:oleObj name="Equation" r:id="rId7" imgW="4267200" imgH="5486400" progId="">
                  <p:embed/>
                  <p:pic>
                    <p:nvPicPr>
                      <p:cNvPr id="0" name="图片 8194"/>
                      <p:cNvPicPr>
                        <a:picLocks noChangeAspect="1"/>
                      </p:cNvPicPr>
                      <p:nvPr/>
                    </p:nvPicPr>
                    <p:blipFill>
                      <a:blip r:embed="rId8"/>
                      <a:stretch>
                        <a:fillRect/>
                      </a:stretch>
                    </p:blipFill>
                    <p:spPr>
                      <a:xfrm>
                        <a:off x="3001632" y="4365863"/>
                        <a:ext cx="238163" cy="395600"/>
                      </a:xfrm>
                      <a:prstGeom prst="rect">
                        <a:avLst/>
                      </a:prstGeom>
                      <a:noFill/>
                      <a:ln w="9525">
                        <a:noFill/>
                      </a:ln>
                    </p:spPr>
                  </p:pic>
                </p:oleObj>
              </mc:Fallback>
            </mc:AlternateContent>
          </a:graphicData>
        </a:graphic>
      </p:graphicFrame>
      <p:sp>
        <p:nvSpPr>
          <p:cNvPr id="13" name="Rectangle 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2411759" y="5373216"/>
          <a:ext cx="4905835" cy="864096"/>
        </p:xfrm>
        <a:graphic>
          <a:graphicData uri="http://schemas.openxmlformats.org/presentationml/2006/ole">
            <mc:AlternateContent xmlns:mc="http://schemas.openxmlformats.org/markup-compatibility/2006">
              <mc:Choice xmlns:v="urn:schemas-microsoft-com:vml" Requires="v">
                <p:oleObj spid="_x0000_s8196" name="Equation" r:id="rId9" imgW="86563200" imgH="15240000" progId="">
                  <p:embed/>
                </p:oleObj>
              </mc:Choice>
              <mc:Fallback>
                <p:oleObj name="Equation" r:id="rId9" imgW="86563200" imgH="15240000" progId="">
                  <p:embed/>
                  <p:pic>
                    <p:nvPicPr>
                      <p:cNvPr id="0" name="图片 8195"/>
                      <p:cNvPicPr>
                        <a:picLocks noChangeAspect="1"/>
                      </p:cNvPicPr>
                      <p:nvPr/>
                    </p:nvPicPr>
                    <p:blipFill>
                      <a:blip r:embed="rId10"/>
                      <a:stretch>
                        <a:fillRect/>
                      </a:stretch>
                    </p:blipFill>
                    <p:spPr>
                      <a:xfrm>
                        <a:off x="2411759" y="5373216"/>
                        <a:ext cx="4905835" cy="864096"/>
                      </a:xfrm>
                      <a:prstGeom prst="rect">
                        <a:avLst/>
                      </a:prstGeom>
                      <a:noFill/>
                      <a:ln w="9525">
                        <a:noFill/>
                      </a:ln>
                    </p:spPr>
                  </p:pic>
                </p:oleObj>
              </mc:Fallback>
            </mc:AlternateContent>
          </a:graphicData>
        </a:graphic>
      </p:graphicFrame>
      <p:pic>
        <p:nvPicPr>
          <p:cNvPr id="15" name="Picture 2" descr="D:\develop\自然科学基金2016\Moulin.jpe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12" r="15029"/>
          <a:stretch>
            <a:fillRect/>
          </a:stretch>
        </p:blipFill>
        <p:spPr bwMode="auto">
          <a:xfrm>
            <a:off x="6943336" y="334933"/>
            <a:ext cx="1607819" cy="1800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
          <p:cNvSpPr txBox="1"/>
          <p:nvPr/>
        </p:nvSpPr>
        <p:spPr>
          <a:xfrm>
            <a:off x="6776085" y="2063378"/>
            <a:ext cx="1992853" cy="369332"/>
          </a:xfrm>
          <a:prstGeom prst="rect">
            <a:avLst/>
          </a:prstGeom>
          <a:noFill/>
        </p:spPr>
        <p:txBody>
          <a:bodyPr wrap="none" rtlCol="0">
            <a:spAutoFit/>
          </a:bodyPr>
          <a:lstStyle/>
          <a:p>
            <a:pPr algn="ctr"/>
            <a:r>
              <a:rPr lang="en-US" altLang="zh-CN" b="1" dirty="0">
                <a:solidFill>
                  <a:schemeClr val="accent2"/>
                </a:solidFill>
              </a:rPr>
              <a:t>Pierre Moulin </a:t>
            </a:r>
            <a:endParaRPr lang="en-US" altLang="zh-CN" b="1" dirty="0" smtClean="0">
              <a:solidFill>
                <a:schemeClr val="accent2"/>
              </a:solidFill>
            </a:endParaRPr>
          </a:p>
        </p:txBody>
      </p:sp>
      <p:sp>
        <p:nvSpPr>
          <p:cNvPr id="2" name="标题 1"/>
          <p:cNvSpPr/>
          <p:nvPr>
            <p:ph type="title"/>
          </p:nvPr>
        </p:nvSpPr>
        <p:spPr/>
        <p:txBody>
          <a:bodyPr/>
          <a:p>
            <a:r>
              <a:rPr lang="en-US" altLang="zh-CN"/>
              <a:t>Mulin</a:t>
            </a:r>
            <a:r>
              <a:rPr lang="zh-CN" altLang="en-US"/>
              <a:t>模型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1179"/>
    </mc:Choice>
    <mc:Fallback>
      <p:transition spd="slow" advTm="2117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Cohen</a:t>
            </a:r>
            <a:r>
              <a:rPr lang="en-US" altLang="zh-CN"/>
              <a:t>-</a:t>
            </a:r>
            <a:r>
              <a:rPr lang="zh-CN" altLang="en-US"/>
              <a:t>Lapidoth模型</a:t>
            </a:r>
            <a:endParaRPr lang="zh-CN" altLang="en-US"/>
          </a:p>
        </p:txBody>
      </p:sp>
      <p:sp>
        <p:nvSpPr>
          <p:cNvPr id="3" name="内容占位符 2"/>
          <p:cNvSpPr>
            <a:spLocks noGrp="1"/>
          </p:cNvSpPr>
          <p:nvPr>
            <p:ph idx="1"/>
          </p:nvPr>
        </p:nvSpPr>
        <p:spPr>
          <a:xfrm>
            <a:off x="567055" y="3407410"/>
            <a:ext cx="8001000" cy="2612390"/>
          </a:xfrm>
        </p:spPr>
        <p:txBody>
          <a:bodyPr/>
          <a:p>
            <a:r>
              <a:rPr lang="zh-CN" altLang="en-US" sz="2400"/>
              <a:t>原始嵌入信息W、载体U和密钥θ1作为编码器的输入，输出嵌入后的载密数据X，X经过攻击信道后，得到信道输出数据Y，解码器由Y和K提取出信息  。</a:t>
            </a:r>
            <a:endParaRPr lang="zh-CN" altLang="en-US" sz="2400"/>
          </a:p>
          <a:p>
            <a:r>
              <a:rPr lang="zh-CN" altLang="en-US" sz="2400"/>
              <a:t>嵌入过程：</a:t>
            </a:r>
            <a:endParaRPr lang="zh-CN" altLang="en-US" sz="2400"/>
          </a:p>
          <a:p>
            <a:r>
              <a:rPr lang="zh-CN" altLang="en-US" sz="2400"/>
              <a:t>失真函数：</a:t>
            </a:r>
            <a:endParaRPr lang="zh-CN" altLang="en-US" sz="2400"/>
          </a:p>
          <a:p>
            <a:r>
              <a:rPr lang="zh-CN" altLang="en-US" sz="2400"/>
              <a:t>攻击过程：</a:t>
            </a:r>
            <a:endParaRPr lang="zh-CN" altLang="en-US" sz="2400"/>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graphicFrame>
        <p:nvGraphicFramePr>
          <p:cNvPr id="5" name="图片 20"/>
          <p:cNvGraphicFramePr>
            <a:graphicFrameLocks noChangeAspect="1"/>
          </p:cNvGraphicFramePr>
          <p:nvPr/>
        </p:nvGraphicFramePr>
        <p:xfrm>
          <a:off x="1261110" y="1396365"/>
          <a:ext cx="6259830" cy="1825625"/>
        </p:xfrm>
        <a:graphic>
          <a:graphicData uri="http://schemas.openxmlformats.org/presentationml/2006/ole">
            <mc:AlternateContent xmlns:mc="http://schemas.openxmlformats.org/markup-compatibility/2006">
              <mc:Choice xmlns:v="urn:schemas-microsoft-com:vml" Requires="v">
                <p:oleObj spid="_x0000_s3076" name="" r:id="rId1" imgW="4888230" imgH="1433830" progId="Visio.Drawing.11">
                  <p:embed/>
                </p:oleObj>
              </mc:Choice>
              <mc:Fallback>
                <p:oleObj name="" r:id="rId1" imgW="4888230" imgH="1433830" progId="Visio.Drawing.11">
                  <p:embed/>
                  <p:pic>
                    <p:nvPicPr>
                      <p:cNvPr id="0" name="图片 3075"/>
                      <p:cNvPicPr/>
                      <p:nvPr/>
                    </p:nvPicPr>
                    <p:blipFill>
                      <a:blip r:embed="rId2"/>
                      <a:stretch>
                        <a:fillRect/>
                      </a:stretch>
                    </p:blipFill>
                    <p:spPr>
                      <a:xfrm>
                        <a:off x="1261110" y="1396365"/>
                        <a:ext cx="6259830" cy="1825625"/>
                      </a:xfrm>
                      <a:prstGeom prst="rect">
                        <a:avLst/>
                      </a:prstGeom>
                      <a:noFill/>
                      <a:ln w="38100">
                        <a:noFill/>
                        <a:miter/>
                      </a:ln>
                    </p:spPr>
                  </p:pic>
                </p:oleObj>
              </mc:Fallback>
            </mc:AlternateContent>
          </a:graphicData>
        </a:graphic>
      </p:graphicFrame>
      <p:graphicFrame>
        <p:nvGraphicFramePr>
          <p:cNvPr id="6" name="图片 21"/>
          <p:cNvGraphicFramePr>
            <a:graphicFrameLocks noChangeAspect="1"/>
          </p:cNvGraphicFramePr>
          <p:nvPr/>
        </p:nvGraphicFramePr>
        <p:xfrm>
          <a:off x="6553200" y="4218940"/>
          <a:ext cx="274320" cy="327025"/>
        </p:xfrm>
        <a:graphic>
          <a:graphicData uri="http://schemas.openxmlformats.org/presentationml/2006/ole">
            <mc:AlternateContent xmlns:mc="http://schemas.openxmlformats.org/markup-compatibility/2006">
              <mc:Choice xmlns:v="urn:schemas-microsoft-com:vml" Requires="v">
                <p:oleObj spid="_x0000_s7" name="" r:id="rId3" imgW="179070" imgH="217170" progId="Equation.3">
                  <p:embed/>
                </p:oleObj>
              </mc:Choice>
              <mc:Fallback>
                <p:oleObj name="" r:id="rId3" imgW="179070" imgH="217170" progId="Equation.3">
                  <p:embed/>
                  <p:pic>
                    <p:nvPicPr>
                      <p:cNvPr id="0" name="图片 4"/>
                      <p:cNvPicPr/>
                      <p:nvPr/>
                    </p:nvPicPr>
                    <p:blipFill>
                      <a:blip r:embed="rId4"/>
                      <a:stretch>
                        <a:fillRect/>
                      </a:stretch>
                    </p:blipFill>
                    <p:spPr>
                      <a:xfrm>
                        <a:off x="6553200" y="4218940"/>
                        <a:ext cx="274320" cy="327025"/>
                      </a:xfrm>
                      <a:prstGeom prst="rect">
                        <a:avLst/>
                      </a:prstGeom>
                      <a:noFill/>
                      <a:ln w="38100">
                        <a:noFill/>
                        <a:miter/>
                      </a:ln>
                    </p:spPr>
                  </p:pic>
                </p:oleObj>
              </mc:Fallback>
            </mc:AlternateContent>
          </a:graphicData>
        </a:graphic>
      </p:graphicFrame>
      <p:graphicFrame>
        <p:nvGraphicFramePr>
          <p:cNvPr id="8" name="图片 23"/>
          <p:cNvGraphicFramePr>
            <a:graphicFrameLocks noChangeAspect="1"/>
          </p:cNvGraphicFramePr>
          <p:nvPr/>
        </p:nvGraphicFramePr>
        <p:xfrm>
          <a:off x="2559050" y="4545965"/>
          <a:ext cx="2277745" cy="379730"/>
        </p:xfrm>
        <a:graphic>
          <a:graphicData uri="http://schemas.openxmlformats.org/presentationml/2006/ole">
            <mc:AlternateContent xmlns:mc="http://schemas.openxmlformats.org/markup-compatibility/2006">
              <mc:Choice xmlns:v="urn:schemas-microsoft-com:vml" Requires="v">
                <p:oleObj spid="_x0000_s9" name="" r:id="rId5" imgW="1450975" imgH="241935" progId="Equation.3">
                  <p:embed/>
                </p:oleObj>
              </mc:Choice>
              <mc:Fallback>
                <p:oleObj name="" r:id="rId5" imgW="1450975" imgH="241935" progId="Equation.3">
                  <p:embed/>
                  <p:pic>
                    <p:nvPicPr>
                      <p:cNvPr id="0" name="图片 5"/>
                      <p:cNvPicPr/>
                      <p:nvPr/>
                    </p:nvPicPr>
                    <p:blipFill>
                      <a:blip r:embed="rId6"/>
                      <a:stretch>
                        <a:fillRect/>
                      </a:stretch>
                    </p:blipFill>
                    <p:spPr>
                      <a:xfrm>
                        <a:off x="2559050" y="4545965"/>
                        <a:ext cx="2277745" cy="379730"/>
                      </a:xfrm>
                      <a:prstGeom prst="rect">
                        <a:avLst/>
                      </a:prstGeom>
                      <a:noFill/>
                      <a:ln w="38100">
                        <a:noFill/>
                        <a:miter/>
                      </a:ln>
                    </p:spPr>
                  </p:pic>
                </p:oleObj>
              </mc:Fallback>
            </mc:AlternateContent>
          </a:graphicData>
        </a:graphic>
      </p:graphicFrame>
      <p:graphicFrame>
        <p:nvGraphicFramePr>
          <p:cNvPr id="10" name="对象 -2147482400"/>
          <p:cNvGraphicFramePr>
            <a:graphicFrameLocks noChangeAspect="1"/>
          </p:cNvGraphicFramePr>
          <p:nvPr/>
        </p:nvGraphicFramePr>
        <p:xfrm>
          <a:off x="2559050" y="4925695"/>
          <a:ext cx="2263775" cy="570230"/>
        </p:xfrm>
        <a:graphic>
          <a:graphicData uri="http://schemas.openxmlformats.org/presentationml/2006/ole">
            <mc:AlternateContent xmlns:mc="http://schemas.openxmlformats.org/markup-compatibility/2006">
              <mc:Choice xmlns:v="urn:schemas-microsoft-com:vml" Requires="v">
                <p:oleObj spid="_x0000_s11" name="" r:id="rId7" imgW="1713865" imgH="431800" progId="Equation.3">
                  <p:embed/>
                </p:oleObj>
              </mc:Choice>
              <mc:Fallback>
                <p:oleObj name="" r:id="rId7" imgW="1713865" imgH="431800" progId="Equation.3">
                  <p:embed/>
                  <p:pic>
                    <p:nvPicPr>
                      <p:cNvPr id="0" name="图片 6"/>
                      <p:cNvPicPr/>
                      <p:nvPr/>
                    </p:nvPicPr>
                    <p:blipFill>
                      <a:blip r:embed="rId8"/>
                      <a:stretch>
                        <a:fillRect/>
                      </a:stretch>
                    </p:blipFill>
                    <p:spPr>
                      <a:xfrm>
                        <a:off x="2559050" y="4925695"/>
                        <a:ext cx="2263775" cy="570230"/>
                      </a:xfrm>
                      <a:prstGeom prst="rect">
                        <a:avLst/>
                      </a:prstGeom>
                      <a:noFill/>
                      <a:ln w="38100">
                        <a:noFill/>
                        <a:miter/>
                      </a:ln>
                    </p:spPr>
                  </p:pic>
                </p:oleObj>
              </mc:Fallback>
            </mc:AlternateContent>
          </a:graphicData>
        </a:graphic>
      </p:graphicFrame>
      <p:graphicFrame>
        <p:nvGraphicFramePr>
          <p:cNvPr id="12" name="图片 27"/>
          <p:cNvGraphicFramePr>
            <a:graphicFrameLocks noChangeAspect="1"/>
          </p:cNvGraphicFramePr>
          <p:nvPr/>
        </p:nvGraphicFramePr>
        <p:xfrm>
          <a:off x="4838700" y="4923155"/>
          <a:ext cx="2275840" cy="573405"/>
        </p:xfrm>
        <a:graphic>
          <a:graphicData uri="http://schemas.openxmlformats.org/presentationml/2006/ole">
            <mc:AlternateContent xmlns:mc="http://schemas.openxmlformats.org/markup-compatibility/2006">
              <mc:Choice xmlns:v="urn:schemas-microsoft-com:vml" Requires="v">
                <p:oleObj spid="_x0000_s13" name="" r:id="rId9" imgW="1713865" imgH="431800" progId="Equation.3">
                  <p:embed/>
                </p:oleObj>
              </mc:Choice>
              <mc:Fallback>
                <p:oleObj name="" r:id="rId9" imgW="1713865" imgH="431800" progId="Equation.3">
                  <p:embed/>
                  <p:pic>
                    <p:nvPicPr>
                      <p:cNvPr id="0" name="图片 7"/>
                      <p:cNvPicPr/>
                      <p:nvPr/>
                    </p:nvPicPr>
                    <p:blipFill>
                      <a:blip r:embed="rId10"/>
                      <a:stretch>
                        <a:fillRect/>
                      </a:stretch>
                    </p:blipFill>
                    <p:spPr>
                      <a:xfrm>
                        <a:off x="4838700" y="4923155"/>
                        <a:ext cx="2275840" cy="573405"/>
                      </a:xfrm>
                      <a:prstGeom prst="rect">
                        <a:avLst/>
                      </a:prstGeom>
                      <a:noFill/>
                      <a:ln w="38100">
                        <a:noFill/>
                        <a:miter/>
                      </a:ln>
                    </p:spPr>
                  </p:pic>
                </p:oleObj>
              </mc:Fallback>
            </mc:AlternateContent>
          </a:graphicData>
        </a:graphic>
      </p:graphicFrame>
      <p:graphicFrame>
        <p:nvGraphicFramePr>
          <p:cNvPr id="14" name="图片 33"/>
          <p:cNvGraphicFramePr>
            <a:graphicFrameLocks noChangeAspect="1"/>
          </p:cNvGraphicFramePr>
          <p:nvPr/>
        </p:nvGraphicFramePr>
        <p:xfrm>
          <a:off x="2559050" y="5496560"/>
          <a:ext cx="1267460" cy="312420"/>
        </p:xfrm>
        <a:graphic>
          <a:graphicData uri="http://schemas.openxmlformats.org/presentationml/2006/ole">
            <mc:AlternateContent xmlns:mc="http://schemas.openxmlformats.org/markup-compatibility/2006">
              <mc:Choice xmlns:v="urn:schemas-microsoft-com:vml" Requires="v">
                <p:oleObj spid="_x0000_s15" name="" r:id="rId11" imgW="877570" imgH="215900" progId="Equation.3">
                  <p:embed/>
                </p:oleObj>
              </mc:Choice>
              <mc:Fallback>
                <p:oleObj name="" r:id="rId11" imgW="877570" imgH="215900" progId="Equation.3">
                  <p:embed/>
                  <p:pic>
                    <p:nvPicPr>
                      <p:cNvPr id="0" name="图片 8"/>
                      <p:cNvPicPr/>
                      <p:nvPr/>
                    </p:nvPicPr>
                    <p:blipFill>
                      <a:blip r:embed="rId12"/>
                      <a:stretch>
                        <a:fillRect/>
                      </a:stretch>
                    </p:blipFill>
                    <p:spPr>
                      <a:xfrm>
                        <a:off x="2559050" y="5496560"/>
                        <a:ext cx="1267460" cy="312420"/>
                      </a:xfrm>
                      <a:prstGeom prst="rect">
                        <a:avLst/>
                      </a:prstGeom>
                      <a:noFill/>
                      <a:ln w="38100">
                        <a:noFill/>
                        <a:miter/>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Somekh－Baruck模型</a:t>
            </a:r>
            <a:endParaRPr lang="zh-CN" altLang="en-US"/>
          </a:p>
        </p:txBody>
      </p:sp>
      <p:sp>
        <p:nvSpPr>
          <p:cNvPr id="3" name="内容占位符 2"/>
          <p:cNvSpPr>
            <a:spLocks noGrp="1"/>
          </p:cNvSpPr>
          <p:nvPr>
            <p:ph idx="1"/>
          </p:nvPr>
        </p:nvSpPr>
        <p:spPr/>
        <p:txBody>
          <a:bodyPr/>
          <a:p>
            <a:r>
              <a:rPr lang="zh-CN" altLang="en-US"/>
              <a:t>失真函数</a:t>
            </a:r>
            <a:endParaRPr lang="zh-CN" altLang="en-US"/>
          </a:p>
          <a:p>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graphicFrame>
        <p:nvGraphicFramePr>
          <p:cNvPr id="5" name="图片 34"/>
          <p:cNvGraphicFramePr>
            <a:graphicFrameLocks noChangeAspect="1"/>
          </p:cNvGraphicFramePr>
          <p:nvPr/>
        </p:nvGraphicFramePr>
        <p:xfrm>
          <a:off x="2026285" y="2374900"/>
          <a:ext cx="3731895" cy="480695"/>
        </p:xfrm>
        <a:graphic>
          <a:graphicData uri="http://schemas.openxmlformats.org/presentationml/2006/ole">
            <mc:AlternateContent xmlns:mc="http://schemas.openxmlformats.org/markup-compatibility/2006">
              <mc:Choice xmlns:v="urn:schemas-microsoft-com:vml" Requires="v">
                <p:oleObj spid="_x0000_s3076" name="" r:id="rId1" imgW="1674495" imgH="215900" progId="Equation.3">
                  <p:embed/>
                </p:oleObj>
              </mc:Choice>
              <mc:Fallback>
                <p:oleObj name="" r:id="rId1" imgW="1674495" imgH="215900" progId="Equation.3">
                  <p:embed/>
                  <p:pic>
                    <p:nvPicPr>
                      <p:cNvPr id="0" name="图片 3075"/>
                      <p:cNvPicPr/>
                      <p:nvPr/>
                    </p:nvPicPr>
                    <p:blipFill>
                      <a:blip r:embed="rId2"/>
                      <a:stretch>
                        <a:fillRect/>
                      </a:stretch>
                    </p:blipFill>
                    <p:spPr>
                      <a:xfrm>
                        <a:off x="2026285" y="2374900"/>
                        <a:ext cx="3731895" cy="480695"/>
                      </a:xfrm>
                      <a:prstGeom prst="rect">
                        <a:avLst/>
                      </a:prstGeom>
                      <a:noFill/>
                      <a:ln w="38100">
                        <a:noFill/>
                        <a:miter/>
                      </a:ln>
                    </p:spPr>
                  </p:pic>
                </p:oleObj>
              </mc:Fallback>
            </mc:AlternateContent>
          </a:graphicData>
        </a:graphic>
      </p:graphicFrame>
      <p:graphicFrame>
        <p:nvGraphicFramePr>
          <p:cNvPr id="6" name="图片 35"/>
          <p:cNvGraphicFramePr>
            <a:graphicFrameLocks noChangeAspect="1"/>
          </p:cNvGraphicFramePr>
          <p:nvPr/>
        </p:nvGraphicFramePr>
        <p:xfrm>
          <a:off x="2068830" y="3321050"/>
          <a:ext cx="3980815" cy="494030"/>
        </p:xfrm>
        <a:graphic>
          <a:graphicData uri="http://schemas.openxmlformats.org/presentationml/2006/ole">
            <mc:AlternateContent xmlns:mc="http://schemas.openxmlformats.org/markup-compatibility/2006">
              <mc:Choice xmlns:v="urn:schemas-microsoft-com:vml" Requires="v">
                <p:oleObj spid="_x0000_s7" name="" r:id="rId3" imgW="1737360" imgH="215900" progId="Equation.3">
                  <p:embed/>
                </p:oleObj>
              </mc:Choice>
              <mc:Fallback>
                <p:oleObj name="" r:id="rId3" imgW="1737360" imgH="215900" progId="Equation.3">
                  <p:embed/>
                  <p:pic>
                    <p:nvPicPr>
                      <p:cNvPr id="0" name="图片 4"/>
                      <p:cNvPicPr/>
                      <p:nvPr/>
                    </p:nvPicPr>
                    <p:blipFill>
                      <a:blip r:embed="rId4"/>
                      <a:stretch>
                        <a:fillRect/>
                      </a:stretch>
                    </p:blipFill>
                    <p:spPr>
                      <a:xfrm>
                        <a:off x="2068830" y="3321050"/>
                        <a:ext cx="3980815" cy="494030"/>
                      </a:xfrm>
                      <a:prstGeom prst="rect">
                        <a:avLst/>
                      </a:prstGeom>
                      <a:noFill/>
                      <a:ln w="38100">
                        <a:noFill/>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sym typeface="+mn-ea"/>
              </a:rPr>
              <a:t>Mulin</a:t>
            </a:r>
            <a:r>
              <a:rPr lang="zh-CN" altLang="en-US">
                <a:sym typeface="+mn-ea"/>
              </a:rPr>
              <a:t>信息隐藏通信模型存在的问题？</a:t>
            </a:r>
            <a:endParaRPr lang="zh-CN" altLang="en-US">
              <a:sym typeface="+mn-ea"/>
            </a:endParaRPr>
          </a:p>
          <a:p>
            <a:pPr lvl="1"/>
            <a:r>
              <a:rPr lang="zh-CN" altLang="en-US" sz="2400">
                <a:sym typeface="+mn-ea"/>
              </a:rPr>
              <a:t>提示：对于藏头诗这种类型的信息隐藏，隐藏失真是多少？</a:t>
            </a:r>
            <a:endParaRPr lang="zh-CN" altLang="en-US" sz="2400">
              <a:sym typeface="+mn-ea"/>
            </a:endParaRPr>
          </a:p>
          <a:p>
            <a:pPr lvl="0"/>
            <a:r>
              <a:rPr lang="zh-CN" altLang="en-US" sz="2800">
                <a:sym typeface="+mn-ea"/>
              </a:rPr>
              <a:t>从</a:t>
            </a:r>
            <a:r>
              <a:rPr lang="en-US" altLang="zh-CN" sz="2800">
                <a:sym typeface="+mn-ea"/>
              </a:rPr>
              <a:t>Mulin</a:t>
            </a:r>
            <a:r>
              <a:rPr lang="zh-CN" altLang="en-US" sz="2800">
                <a:sym typeface="+mn-ea"/>
              </a:rPr>
              <a:t>模型中能否给出信息隐藏的三个评估指标？</a:t>
            </a:r>
            <a:endParaRPr lang="zh-CN" altLang="en-US" sz="2800">
              <a:sym typeface="+mn-ea"/>
            </a:endParaRPr>
          </a:p>
          <a:p>
            <a:pPr lvl="1"/>
            <a:r>
              <a:rPr lang="zh-CN" altLang="en-US" sz="2400">
                <a:sym typeface="+mn-ea"/>
              </a:rPr>
              <a:t>提示：例如隐藏失真</a:t>
            </a:r>
            <a:r>
              <a:rPr lang="en-US" altLang="zh-CN" sz="2400">
                <a:sym typeface="+mn-ea"/>
              </a:rPr>
              <a:t>——</a:t>
            </a:r>
            <a:r>
              <a:rPr lang="zh-CN" altLang="en-US" sz="2400">
                <a:sym typeface="+mn-ea"/>
              </a:rPr>
              <a:t>不可见性；</a:t>
            </a:r>
            <a:endParaRPr lang="zh-CN" altLang="en-US" sz="2400">
              <a:sym typeface="+mn-ea"/>
            </a:endParaRPr>
          </a:p>
          <a:p>
            <a:pPr marL="471170" lvl="1" indent="0">
              <a:buNone/>
            </a:pPr>
            <a:endParaRPr lang="zh-CN" altLang="en-US" sz="2400">
              <a:sym typeface="+mn-ea"/>
            </a:endParaRPr>
          </a:p>
          <a:p>
            <a:pPr marL="0" indent="0">
              <a:buNone/>
            </a:pP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0FFE6C8-B3F8-4F27-8246-A8F0FC474C2E}" type="slidenum">
              <a:rPr kumimoji="0" lang="zh-CN" altLang="en-US" sz="1400"/>
            </a:fld>
            <a:endParaRPr kumimoji="0" lang="en-US" altLang="zh-CN" sz="1400"/>
          </a:p>
        </p:txBody>
      </p:sp>
      <p:sp>
        <p:nvSpPr>
          <p:cNvPr id="36867" name="Rectangle 2"/>
          <p:cNvSpPr>
            <a:spLocks noGrp="1" noChangeArrowheads="1"/>
          </p:cNvSpPr>
          <p:nvPr>
            <p:ph type="title"/>
          </p:nvPr>
        </p:nvSpPr>
        <p:spPr/>
        <p:txBody>
          <a:bodyPr/>
          <a:lstStyle/>
          <a:p>
            <a:pPr eaLnBrk="1" hangingPunct="1"/>
            <a:r>
              <a:rPr lang="zh-CN" altLang="en-US" smtClean="0"/>
              <a:t>信息隐藏的应用</a:t>
            </a:r>
            <a:endParaRPr lang="zh-CN" altLang="en-US" smtClean="0"/>
          </a:p>
        </p:txBody>
      </p:sp>
      <p:sp>
        <p:nvSpPr>
          <p:cNvPr id="36868" name="Rectangle 3"/>
          <p:cNvSpPr>
            <a:spLocks noGrp="1" noChangeArrowheads="1"/>
          </p:cNvSpPr>
          <p:nvPr>
            <p:ph type="body" idx="1"/>
          </p:nvPr>
        </p:nvSpPr>
        <p:spPr/>
        <p:txBody>
          <a:bodyPr/>
          <a:lstStyle/>
          <a:p>
            <a:pPr eaLnBrk="1" hangingPunct="1"/>
            <a:r>
              <a:rPr lang="zh-CN" altLang="en-US" smtClean="0"/>
              <a:t>军事和情报部门</a:t>
            </a:r>
            <a:endParaRPr lang="zh-CN" altLang="en-US" smtClean="0"/>
          </a:p>
          <a:p>
            <a:pPr lvl="1" eaLnBrk="1" hangingPunct="1"/>
            <a:r>
              <a:rPr lang="zh-CN" altLang="en-US" smtClean="0">
                <a:latin typeface="宋体" panose="02010600030101010101" pitchFamily="2" charset="-122"/>
              </a:rPr>
              <a:t>现代化战争的胜负，越来越取决于对信息的掌握和控制权</a:t>
            </a:r>
            <a:r>
              <a:rPr lang="zh-CN" altLang="en-US" smtClean="0"/>
              <a:t> </a:t>
            </a:r>
            <a:endParaRPr lang="zh-CN" altLang="en-US" smtClean="0"/>
          </a:p>
          <a:p>
            <a:pPr lvl="1" eaLnBrk="1" hangingPunct="1"/>
            <a:r>
              <a:rPr lang="zh-CN" altLang="en-US" smtClean="0">
                <a:latin typeface="宋体" panose="02010600030101010101" pitchFamily="2" charset="-122"/>
              </a:rPr>
              <a:t>军事通信中通常使用诸如扩展频谱调制或流星散射传输的技术使得信号很难被敌方检测到或破坏掉</a:t>
            </a:r>
            <a:r>
              <a:rPr lang="zh-CN" altLang="en-US" smtClean="0"/>
              <a:t> </a:t>
            </a:r>
            <a:endParaRPr lang="zh-CN" altLang="en-US" smtClean="0"/>
          </a:p>
          <a:p>
            <a:pPr lvl="1" eaLnBrk="1" hangingPunct="1"/>
            <a:r>
              <a:rPr lang="zh-CN" altLang="en-US" smtClean="0">
                <a:latin typeface="宋体" panose="02010600030101010101" pitchFamily="2" charset="-122"/>
              </a:rPr>
              <a:t>伪装式隐蔽通信正是可以达到不被敌方检测和破坏的目的</a:t>
            </a:r>
            <a:r>
              <a:rPr lang="zh-CN" altLang="en-US" smtClean="0"/>
              <a:t> </a:t>
            </a:r>
            <a:endParaRPr lang="zh-CN" altLang="en-US"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C64932-517A-4E77-B2AD-49D24A1B497F}" type="slidenum">
              <a:rPr kumimoji="0" lang="zh-CN" altLang="en-US" sz="1400"/>
            </a:fld>
            <a:endParaRPr kumimoji="0" lang="en-US" altLang="zh-CN" sz="1400"/>
          </a:p>
        </p:txBody>
      </p:sp>
      <p:sp>
        <p:nvSpPr>
          <p:cNvPr id="37891" name="Rectangle 2"/>
          <p:cNvSpPr>
            <a:spLocks noGrp="1" noChangeArrowheads="1"/>
          </p:cNvSpPr>
          <p:nvPr>
            <p:ph type="title"/>
          </p:nvPr>
        </p:nvSpPr>
        <p:spPr/>
        <p:txBody>
          <a:bodyPr/>
          <a:lstStyle/>
          <a:p>
            <a:pPr eaLnBrk="1" hangingPunct="1"/>
            <a:r>
              <a:rPr lang="zh-CN" altLang="en-US" smtClean="0"/>
              <a:t>信息隐藏的应用</a:t>
            </a:r>
            <a:endParaRPr lang="zh-CN" altLang="en-US" smtClean="0"/>
          </a:p>
        </p:txBody>
      </p:sp>
      <p:sp>
        <p:nvSpPr>
          <p:cNvPr id="37892" name="Rectangle 3"/>
          <p:cNvSpPr>
            <a:spLocks noGrp="1" noChangeArrowheads="1"/>
          </p:cNvSpPr>
          <p:nvPr>
            <p:ph type="body" idx="1"/>
          </p:nvPr>
        </p:nvSpPr>
        <p:spPr/>
        <p:txBody>
          <a:bodyPr/>
          <a:lstStyle/>
          <a:p>
            <a:pPr eaLnBrk="1" hangingPunct="1">
              <a:lnSpc>
                <a:spcPct val="90000"/>
              </a:lnSpc>
            </a:pPr>
            <a:r>
              <a:rPr lang="zh-CN" altLang="en-US" dirty="0" smtClean="0"/>
              <a:t>需要匿名的场合</a:t>
            </a:r>
            <a:endParaRPr lang="zh-CN" altLang="en-US" dirty="0" smtClean="0"/>
          </a:p>
          <a:p>
            <a:pPr lvl="1" eaLnBrk="1" hangingPunct="1">
              <a:lnSpc>
                <a:spcPct val="90000"/>
              </a:lnSpc>
            </a:pPr>
            <a:r>
              <a:rPr lang="zh-CN" altLang="en-US" dirty="0" smtClean="0">
                <a:latin typeface="宋体" panose="02010600030101010101" pitchFamily="2" charset="-122"/>
              </a:rPr>
              <a:t>包括很多合法的行为，如公平的在线选举、个人隐私的安全传递、保护在线自由发言、使用电子现金等</a:t>
            </a:r>
            <a:r>
              <a:rPr lang="zh-CN" altLang="en-US" dirty="0" smtClean="0"/>
              <a:t> </a:t>
            </a:r>
            <a:endParaRPr lang="zh-CN" altLang="en-US" dirty="0" smtClean="0"/>
          </a:p>
          <a:p>
            <a:pPr lvl="1" eaLnBrk="1" hangingPunct="1">
              <a:lnSpc>
                <a:spcPct val="90000"/>
              </a:lnSpc>
            </a:pPr>
            <a:r>
              <a:rPr lang="zh-CN" altLang="en-US" dirty="0" smtClean="0"/>
              <a:t>非法的行为，如</a:t>
            </a:r>
            <a:r>
              <a:rPr lang="zh-CN" altLang="en-US" dirty="0" smtClean="0">
                <a:latin typeface="宋体" panose="02010600030101010101" pitchFamily="2" charset="-122"/>
              </a:rPr>
              <a:t>诽谤、敲诈勒索以及假冒的商业购买行为</a:t>
            </a:r>
            <a:r>
              <a:rPr lang="zh-CN" altLang="en-US" dirty="0" smtClean="0"/>
              <a:t> </a:t>
            </a:r>
            <a:endParaRPr lang="zh-CN" altLang="en-US" dirty="0" smtClean="0"/>
          </a:p>
          <a:p>
            <a:pPr lvl="1" eaLnBrk="1" hangingPunct="1">
              <a:lnSpc>
                <a:spcPct val="90000"/>
              </a:lnSpc>
            </a:pPr>
            <a:r>
              <a:rPr lang="zh-CN" altLang="en-US" dirty="0" smtClean="0">
                <a:latin typeface="宋体" panose="02010600030101010101" pitchFamily="2" charset="-122"/>
              </a:rPr>
              <a:t>在信息隐藏技术的应用中，使用者的伦理道德水平并不是很清楚，所以提供信息隐藏技术时需要仔细考虑并尽量避免可能的滥用</a:t>
            </a:r>
            <a:r>
              <a:rPr lang="zh-CN" altLang="en-US" dirty="0" smtClean="0"/>
              <a:t> </a:t>
            </a:r>
            <a:endParaRPr lang="zh-CN" altLang="en-US"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0BD7111-213A-4DE3-8780-9E3AE94A59EA}" type="slidenum">
              <a:rPr lang="en-US" altLang="zh-CN"/>
            </a:fld>
            <a:endParaRPr lang="en-US" altLang="zh-CN"/>
          </a:p>
        </p:txBody>
      </p:sp>
      <p:sp>
        <p:nvSpPr>
          <p:cNvPr id="28674" name="Rectangle 2"/>
          <p:cNvSpPr>
            <a:spLocks noGrp="1" noChangeArrowheads="1"/>
          </p:cNvSpPr>
          <p:nvPr>
            <p:ph type="title"/>
          </p:nvPr>
        </p:nvSpPr>
        <p:spPr/>
        <p:txBody>
          <a:bodyPr/>
          <a:lstStyle/>
          <a:p>
            <a:r>
              <a:rPr lang="zh-CN" altLang="en-US" dirty="0" smtClean="0"/>
              <a:t>数字</a:t>
            </a:r>
            <a:r>
              <a:rPr lang="zh-CN" altLang="en-US" dirty="0"/>
              <a:t>水印</a:t>
            </a:r>
            <a:endParaRPr lang="zh-CN" altLang="en-US" dirty="0"/>
          </a:p>
        </p:txBody>
      </p:sp>
      <p:sp>
        <p:nvSpPr>
          <p:cNvPr id="28675" name="Rectangle 3"/>
          <p:cNvSpPr>
            <a:spLocks noGrp="1" noChangeArrowheads="1"/>
          </p:cNvSpPr>
          <p:nvPr>
            <p:ph type="body" idx="1"/>
          </p:nvPr>
        </p:nvSpPr>
        <p:spPr/>
        <p:txBody>
          <a:bodyPr/>
          <a:lstStyle/>
          <a:p>
            <a:r>
              <a:rPr lang="zh-CN" altLang="en-US" dirty="0"/>
              <a:t>信息隐藏在民用领域的应用：数字水印</a:t>
            </a:r>
            <a:endParaRPr lang="zh-CN" altLang="en-US" dirty="0"/>
          </a:p>
          <a:p>
            <a:r>
              <a:rPr lang="zh-CN" altLang="en-US" dirty="0"/>
              <a:t>数字作品的特点：无失真复制、传播，易修改，易发表</a:t>
            </a:r>
            <a:endParaRPr lang="zh-CN" altLang="en-US" dirty="0"/>
          </a:p>
          <a:p>
            <a:r>
              <a:rPr lang="zh-CN" altLang="en-US" dirty="0"/>
              <a:t>数字作品的版权保护需要：</a:t>
            </a:r>
            <a:endParaRPr lang="zh-CN" altLang="en-US" dirty="0"/>
          </a:p>
          <a:p>
            <a:pPr lvl="1"/>
            <a:r>
              <a:rPr lang="zh-CN" altLang="en-US" dirty="0"/>
              <a:t>确定、鉴别作者的版权声明</a:t>
            </a:r>
            <a:endParaRPr lang="zh-CN" altLang="en-US" dirty="0"/>
          </a:p>
          <a:p>
            <a:pPr lvl="1"/>
            <a:r>
              <a:rPr lang="zh-CN" altLang="en-US" dirty="0"/>
              <a:t>追踪盗版</a:t>
            </a:r>
            <a:endParaRPr lang="zh-CN" altLang="en-US" dirty="0"/>
          </a:p>
          <a:p>
            <a:pPr lvl="1"/>
            <a:r>
              <a:rPr lang="zh-CN" altLang="en-US" dirty="0"/>
              <a:t>拷贝保护</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3CBDA08-9879-432C-ADCE-F3F590C610FE}" type="slidenum">
              <a:rPr lang="en-US" altLang="zh-CN"/>
            </a:fld>
            <a:endParaRPr lang="en-US" altLang="zh-CN"/>
          </a:p>
        </p:txBody>
      </p:sp>
      <p:sp>
        <p:nvSpPr>
          <p:cNvPr id="29698" name="Rectangle 2"/>
          <p:cNvSpPr>
            <a:spLocks noGrp="1" noChangeArrowheads="1"/>
          </p:cNvSpPr>
          <p:nvPr>
            <p:ph type="title"/>
          </p:nvPr>
        </p:nvSpPr>
        <p:spPr/>
        <p:txBody>
          <a:bodyPr/>
          <a:lstStyle/>
          <a:p>
            <a:r>
              <a:rPr lang="zh-CN" altLang="en-US" dirty="0" smtClean="0"/>
              <a:t>数字</a:t>
            </a:r>
            <a:r>
              <a:rPr lang="zh-CN" altLang="en-US" dirty="0"/>
              <a:t>水印</a:t>
            </a:r>
            <a:endParaRPr lang="zh-CN" altLang="en-US" dirty="0"/>
          </a:p>
        </p:txBody>
      </p:sp>
      <p:sp>
        <p:nvSpPr>
          <p:cNvPr id="29699" name="Rectangle 3"/>
          <p:cNvSpPr>
            <a:spLocks noGrp="1" noChangeArrowheads="1"/>
          </p:cNvSpPr>
          <p:nvPr>
            <p:ph type="body" idx="1"/>
          </p:nvPr>
        </p:nvSpPr>
        <p:spPr>
          <a:xfrm>
            <a:off x="683568" y="1412776"/>
            <a:ext cx="7848872" cy="4876800"/>
          </a:xfrm>
        </p:spPr>
        <p:txBody>
          <a:bodyPr/>
          <a:lstStyle/>
          <a:p>
            <a:r>
              <a:rPr lang="zh-CN" altLang="en-US" sz="2800" dirty="0"/>
              <a:t>用于版权保护的数字水印：将版权所有者的信息，嵌入在要保护的数字多媒体作品中，从而防止其他团体对该作品宣称拥有版权</a:t>
            </a:r>
            <a:endParaRPr lang="zh-CN" altLang="en-US" sz="2800" dirty="0"/>
          </a:p>
          <a:p>
            <a:r>
              <a:rPr lang="zh-CN" altLang="en-US" sz="2800" dirty="0"/>
              <a:t>用于盗版跟踪的数字指纹：同一个作品被不同用户买去，售出时不仅嵌入了版权所有者信息，而且还嵌入了购买者信息，如果市场上发现盗版，可以识别盗版者</a:t>
            </a:r>
            <a:endParaRPr lang="zh-CN" altLang="en-US" sz="2800" dirty="0"/>
          </a:p>
          <a:p>
            <a:r>
              <a:rPr lang="zh-CN" altLang="en-US" sz="2800" dirty="0"/>
              <a:t>用于拷贝保护的数字水印：水印与作品的使用工具相结合（如软硬件播放器等），使得盗版的作品无法使用</a:t>
            </a:r>
            <a:endParaRPr lang="zh-CN" alt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3E8BB1AE-4C0A-42F3-B6E2-77D1D3EEA819}" type="slidenum">
              <a:rPr lang="zh-CN" altLang="en-US"/>
            </a:fld>
            <a:endParaRPr lang="en-US" altLang="zh-CN"/>
          </a:p>
        </p:txBody>
      </p:sp>
      <p:sp>
        <p:nvSpPr>
          <p:cNvPr id="9218" name="Rectangle 2"/>
          <p:cNvSpPr>
            <a:spLocks noGrp="1" noChangeArrowheads="1"/>
          </p:cNvSpPr>
          <p:nvPr>
            <p:ph type="title"/>
          </p:nvPr>
        </p:nvSpPr>
        <p:spPr/>
        <p:txBody>
          <a:bodyPr/>
          <a:lstStyle/>
          <a:p>
            <a:r>
              <a:rPr lang="zh-CN" altLang="en-US"/>
              <a:t>数字水印的定义</a:t>
            </a:r>
            <a:endParaRPr lang="zh-CN" altLang="en-US"/>
          </a:p>
        </p:txBody>
      </p:sp>
      <p:sp>
        <p:nvSpPr>
          <p:cNvPr id="9219" name="Rectangle 3"/>
          <p:cNvSpPr>
            <a:spLocks noGrp="1" noChangeArrowheads="1"/>
          </p:cNvSpPr>
          <p:nvPr>
            <p:ph type="body" idx="1"/>
          </p:nvPr>
        </p:nvSpPr>
        <p:spPr/>
        <p:txBody>
          <a:bodyPr/>
          <a:lstStyle/>
          <a:p>
            <a:r>
              <a:rPr lang="zh-CN" altLang="en-US">
                <a:latin typeface="宋体" panose="02010600030101010101" pitchFamily="2" charset="-122"/>
              </a:rPr>
              <a:t>数字水印是永久镶嵌在其他数据（宿主数据）中具有可鉴别性的数字信号或模式，并且不影响宿主数据的可用性</a:t>
            </a:r>
            <a:r>
              <a:rPr lang="zh-CN" altLang="en-US"/>
              <a:t> </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D05A785-A453-4BC1-85F9-C1605F47432D}" type="slidenum">
              <a:rPr lang="zh-CN" altLang="en-US"/>
            </a:fld>
            <a:endParaRPr lang="en-US" altLang="zh-CN"/>
          </a:p>
        </p:txBody>
      </p:sp>
      <p:sp>
        <p:nvSpPr>
          <p:cNvPr id="10242" name="Rectangle 2"/>
          <p:cNvSpPr>
            <a:spLocks noGrp="1" noChangeArrowheads="1"/>
          </p:cNvSpPr>
          <p:nvPr>
            <p:ph type="title"/>
          </p:nvPr>
        </p:nvSpPr>
        <p:spPr/>
        <p:txBody>
          <a:bodyPr/>
          <a:lstStyle/>
          <a:p>
            <a:r>
              <a:rPr lang="zh-CN" altLang="en-US"/>
              <a:t>数字水印的特点</a:t>
            </a:r>
            <a:endParaRPr lang="zh-CN" altLang="en-US"/>
          </a:p>
        </p:txBody>
      </p:sp>
      <p:sp>
        <p:nvSpPr>
          <p:cNvPr id="10243" name="Rectangle 3"/>
          <p:cNvSpPr>
            <a:spLocks noGrp="1" noChangeArrowheads="1"/>
          </p:cNvSpPr>
          <p:nvPr>
            <p:ph type="body" idx="1"/>
          </p:nvPr>
        </p:nvSpPr>
        <p:spPr/>
        <p:txBody>
          <a:bodyPr/>
          <a:lstStyle/>
          <a:p>
            <a:r>
              <a:rPr lang="zh-CN" altLang="en-US" dirty="0">
                <a:latin typeface="宋体" panose="02010600030101010101" pitchFamily="2" charset="-122"/>
              </a:rPr>
              <a:t>安全性</a:t>
            </a:r>
            <a:endParaRPr lang="zh-CN" altLang="en-US" dirty="0">
              <a:latin typeface="宋体" panose="02010600030101010101" pitchFamily="2" charset="-122"/>
            </a:endParaRPr>
          </a:p>
          <a:p>
            <a:pPr lvl="1"/>
            <a:r>
              <a:rPr lang="zh-CN" altLang="en-US" dirty="0">
                <a:latin typeface="宋体" panose="02010600030101010101" pitchFamily="2" charset="-122"/>
              </a:rPr>
              <a:t>数字水印难以被发现、擦除、篡改或伪造，同时，要有较低的虚警率</a:t>
            </a:r>
            <a:endParaRPr lang="zh-CN" altLang="en-US" dirty="0">
              <a:latin typeface="宋体" panose="02010600030101010101" pitchFamily="2" charset="-122"/>
            </a:endParaRPr>
          </a:p>
          <a:p>
            <a:r>
              <a:rPr lang="zh-CN" altLang="en-US" dirty="0">
                <a:latin typeface="宋体" panose="02010600030101010101" pitchFamily="2" charset="-122"/>
              </a:rPr>
              <a:t>可证明性</a:t>
            </a:r>
            <a:endParaRPr lang="zh-CN" altLang="en-US" dirty="0">
              <a:latin typeface="宋体" panose="02010600030101010101" pitchFamily="2" charset="-122"/>
            </a:endParaRPr>
          </a:p>
          <a:p>
            <a:pPr lvl="1"/>
            <a:r>
              <a:rPr lang="zh-CN" altLang="en-US" dirty="0">
                <a:latin typeface="宋体" panose="02010600030101010101" pitchFamily="2" charset="-122"/>
              </a:rPr>
              <a:t>数字水印应能为宿主数据的产品归属问题提供完全和可靠的证据</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7BE04D4-4332-4E83-8378-1CF02BA5D11B}" type="slidenum">
              <a:rPr lang="en-US" altLang="zh-CN"/>
            </a:fld>
            <a:endParaRPr lang="en-US" altLang="zh-CN"/>
          </a:p>
        </p:txBody>
      </p:sp>
      <p:sp>
        <p:nvSpPr>
          <p:cNvPr id="6146" name="Rectangle 2"/>
          <p:cNvSpPr>
            <a:spLocks noGrp="1" noChangeArrowheads="1"/>
          </p:cNvSpPr>
          <p:nvPr>
            <p:ph type="title"/>
          </p:nvPr>
        </p:nvSpPr>
        <p:spPr/>
        <p:txBody>
          <a:bodyPr/>
          <a:lstStyle/>
          <a:p>
            <a:r>
              <a:rPr lang="zh-CN" altLang="en-US"/>
              <a:t>信息安全</a:t>
            </a:r>
            <a:endParaRPr lang="zh-CN" altLang="en-US"/>
          </a:p>
        </p:txBody>
      </p:sp>
      <p:sp>
        <p:nvSpPr>
          <p:cNvPr id="6147" name="Rectangle 3"/>
          <p:cNvSpPr>
            <a:spLocks noGrp="1" noChangeArrowheads="1"/>
          </p:cNvSpPr>
          <p:nvPr>
            <p:ph type="body" idx="1"/>
          </p:nvPr>
        </p:nvSpPr>
        <p:spPr>
          <a:xfrm>
            <a:off x="574730" y="1556792"/>
            <a:ext cx="7626350" cy="4572000"/>
          </a:xfrm>
        </p:spPr>
        <p:txBody>
          <a:bodyPr/>
          <a:lstStyle/>
          <a:p>
            <a:pPr>
              <a:lnSpc>
                <a:spcPct val="90000"/>
              </a:lnSpc>
            </a:pPr>
            <a:r>
              <a:rPr lang="zh-CN" altLang="en-US" dirty="0"/>
              <a:t>提到信息安全，人们自然会想到密码</a:t>
            </a:r>
            <a:endParaRPr lang="zh-CN" altLang="en-US" dirty="0"/>
          </a:p>
          <a:p>
            <a:pPr>
              <a:lnSpc>
                <a:spcPct val="90000"/>
              </a:lnSpc>
            </a:pPr>
            <a:r>
              <a:rPr lang="zh-CN" altLang="en-US" dirty="0"/>
              <a:t>密码术的起源可以追溯到四千多年前的古埃及、古罗马和古希腊</a:t>
            </a:r>
            <a:endParaRPr lang="zh-CN" altLang="en-US" dirty="0"/>
          </a:p>
          <a:p>
            <a:pPr>
              <a:lnSpc>
                <a:spcPct val="90000"/>
              </a:lnSpc>
            </a:pPr>
            <a:r>
              <a:rPr lang="zh-CN" altLang="en-US" dirty="0"/>
              <a:t>古代：</a:t>
            </a:r>
            <a:endParaRPr lang="zh-CN" altLang="en-US" dirty="0"/>
          </a:p>
          <a:p>
            <a:pPr lvl="1">
              <a:lnSpc>
                <a:spcPct val="90000"/>
              </a:lnSpc>
            </a:pPr>
            <a:r>
              <a:rPr lang="zh-CN" altLang="en-US" dirty="0"/>
              <a:t>密码术：以信息无法被看懂为目的</a:t>
            </a:r>
            <a:endParaRPr lang="zh-CN" altLang="en-US" dirty="0"/>
          </a:p>
          <a:p>
            <a:pPr lvl="1">
              <a:lnSpc>
                <a:spcPct val="90000"/>
              </a:lnSpc>
            </a:pPr>
            <a:r>
              <a:rPr lang="zh-CN" altLang="en-US" dirty="0"/>
              <a:t>隐写术：以隐蔽机密信息的存在为目的</a:t>
            </a:r>
            <a:endParaRPr lang="zh-CN" altLang="en-US" dirty="0"/>
          </a:p>
          <a:p>
            <a:pPr>
              <a:lnSpc>
                <a:spcPct val="90000"/>
              </a:lnSpc>
            </a:pPr>
            <a:r>
              <a:rPr lang="zh-CN" altLang="en-US" dirty="0"/>
              <a:t>现代：</a:t>
            </a:r>
            <a:endParaRPr lang="zh-CN" altLang="en-US" dirty="0"/>
          </a:p>
          <a:p>
            <a:pPr lvl="1">
              <a:lnSpc>
                <a:spcPct val="90000"/>
              </a:lnSpc>
            </a:pPr>
            <a:r>
              <a:rPr lang="zh-CN" altLang="en-US" dirty="0"/>
              <a:t>现代密码学</a:t>
            </a:r>
            <a:endParaRPr lang="zh-CN" altLang="en-US" dirty="0"/>
          </a:p>
          <a:p>
            <a:pPr lvl="1">
              <a:lnSpc>
                <a:spcPct val="90000"/>
              </a:lnSpc>
            </a:pPr>
            <a:r>
              <a:rPr lang="zh-CN" altLang="en-US" dirty="0"/>
              <a:t>伪装式信息安全：信息隐藏、数字水印</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12ECD77-6B03-4220-94CD-9A61CF9708F7}" type="slidenum">
              <a:rPr lang="zh-CN" altLang="en-US"/>
            </a:fld>
            <a:endParaRPr lang="en-US" altLang="zh-CN"/>
          </a:p>
        </p:txBody>
      </p:sp>
      <p:sp>
        <p:nvSpPr>
          <p:cNvPr id="11266" name="Rectangle 2"/>
          <p:cNvSpPr>
            <a:spLocks noGrp="1" noChangeArrowheads="1"/>
          </p:cNvSpPr>
          <p:nvPr>
            <p:ph type="title"/>
          </p:nvPr>
        </p:nvSpPr>
        <p:spPr/>
        <p:txBody>
          <a:bodyPr/>
          <a:lstStyle/>
          <a:p>
            <a:r>
              <a:rPr lang="zh-CN" altLang="en-US"/>
              <a:t>数字水印的特点</a:t>
            </a:r>
            <a:endParaRPr lang="zh-CN" altLang="en-US"/>
          </a:p>
        </p:txBody>
      </p:sp>
      <p:sp>
        <p:nvSpPr>
          <p:cNvPr id="11267" name="Rectangle 3"/>
          <p:cNvSpPr>
            <a:spLocks noGrp="1" noChangeArrowheads="1"/>
          </p:cNvSpPr>
          <p:nvPr>
            <p:ph type="body" idx="1"/>
          </p:nvPr>
        </p:nvSpPr>
        <p:spPr>
          <a:xfrm>
            <a:off x="755576" y="1556792"/>
            <a:ext cx="7772400" cy="4506912"/>
          </a:xfrm>
        </p:spPr>
        <p:txBody>
          <a:bodyPr/>
          <a:lstStyle/>
          <a:p>
            <a:r>
              <a:rPr lang="zh-CN" altLang="en-US" sz="2800" dirty="0">
                <a:latin typeface="宋体" panose="02010600030101010101" pitchFamily="2" charset="-122"/>
              </a:rPr>
              <a:t>不可感知性（隐藏失真</a:t>
            </a:r>
            <a:r>
              <a:rPr lang="en-US" altLang="zh-CN" sz="2800" dirty="0">
                <a:latin typeface="宋体" panose="02010600030101010101" pitchFamily="2" charset="-122"/>
              </a:rPr>
              <a:t>&lt;D1</a:t>
            </a:r>
            <a:r>
              <a:rPr lang="zh-CN" altLang="en-US" sz="2800" dirty="0">
                <a:latin typeface="宋体" panose="02010600030101010101" pitchFamily="2" charset="-122"/>
              </a:rPr>
              <a:t>）</a:t>
            </a:r>
            <a:endParaRPr lang="zh-CN" altLang="en-US" sz="2800" dirty="0">
              <a:latin typeface="宋体" panose="02010600030101010101" pitchFamily="2" charset="-122"/>
            </a:endParaRPr>
          </a:p>
          <a:p>
            <a:pPr lvl="1"/>
            <a:r>
              <a:rPr lang="zh-CN" altLang="en-US" sz="2400" dirty="0">
                <a:latin typeface="宋体" panose="02010600030101010101" pitchFamily="2" charset="-122"/>
              </a:rPr>
              <a:t>从感官上和统计上都不可感知</a:t>
            </a:r>
            <a:endParaRPr lang="zh-CN" altLang="en-US" sz="2400" dirty="0">
              <a:latin typeface="宋体" panose="02010600030101010101" pitchFamily="2" charset="-122"/>
            </a:endParaRPr>
          </a:p>
          <a:p>
            <a:r>
              <a:rPr lang="zh-CN" altLang="en-US" sz="2800" dirty="0">
                <a:latin typeface="宋体" panose="02010600030101010101" pitchFamily="2" charset="-122"/>
              </a:rPr>
              <a:t>稳健性</a:t>
            </a:r>
            <a:r>
              <a:rPr lang="zh-CN" altLang="en-US" dirty="0">
                <a:latin typeface="宋体" panose="02010600030101010101" pitchFamily="2" charset="-122"/>
                <a:sym typeface="+mn-ea"/>
              </a:rPr>
              <a:t>（攻击失真</a:t>
            </a:r>
            <a:r>
              <a:rPr lang="en-US" altLang="zh-CN" dirty="0">
                <a:latin typeface="宋体" panose="02010600030101010101" pitchFamily="2" charset="-122"/>
                <a:sym typeface="+mn-ea"/>
              </a:rPr>
              <a:t>&lt;D2</a:t>
            </a:r>
            <a:r>
              <a:rPr lang="zh-CN" altLang="en-US" dirty="0">
                <a:latin typeface="宋体" panose="02010600030101010101" pitchFamily="2" charset="-122"/>
                <a:sym typeface="+mn-ea"/>
              </a:rPr>
              <a:t>）</a:t>
            </a:r>
            <a:endParaRPr lang="zh-CN" altLang="en-US" sz="2800" dirty="0">
              <a:latin typeface="宋体" panose="02010600030101010101" pitchFamily="2" charset="-122"/>
            </a:endParaRPr>
          </a:p>
          <a:p>
            <a:pPr lvl="1"/>
            <a:r>
              <a:rPr lang="zh-CN" altLang="en-US" sz="2400" dirty="0">
                <a:latin typeface="宋体" panose="02010600030101010101" pitchFamily="2" charset="-122"/>
              </a:rPr>
              <a:t>数字水印应该难以被擦除，任何试图完全破坏水印的努力将对载体的质量产生严重破坏</a:t>
            </a:r>
            <a:endParaRPr lang="zh-CN" altLang="en-US" sz="2400" dirty="0">
              <a:latin typeface="宋体" panose="02010600030101010101" pitchFamily="2" charset="-122"/>
            </a:endParaRPr>
          </a:p>
          <a:p>
            <a:pPr lvl="1"/>
            <a:r>
              <a:rPr lang="zh-CN" altLang="en-US" sz="2400" dirty="0">
                <a:latin typeface="宋体" panose="02010600030101010101" pitchFamily="2" charset="-122"/>
              </a:rPr>
              <a:t>好的水印算法应该对信号处理、几何变形、恶意攻击等具有稳健性</a:t>
            </a:r>
            <a:endParaRPr lang="zh-CN" altLang="en-US" sz="2400" dirty="0">
              <a:latin typeface="宋体" panose="02010600030101010101" pitchFamily="2" charset="-122"/>
            </a:endParaRPr>
          </a:p>
          <a:p>
            <a:r>
              <a:rPr lang="zh-CN" altLang="en-US" sz="2800" dirty="0"/>
              <a:t>脆弱性（完全脆弱性，半脆弱性）</a:t>
            </a:r>
            <a:r>
              <a:rPr lang="zh-CN" altLang="en-US" dirty="0">
                <a:latin typeface="宋体" panose="02010600030101010101" pitchFamily="2" charset="-122"/>
                <a:sym typeface="+mn-ea"/>
              </a:rPr>
              <a:t>（攻击失真</a:t>
            </a:r>
            <a:r>
              <a:rPr lang="en-US" altLang="zh-CN" dirty="0">
                <a:latin typeface="宋体" panose="02010600030101010101" pitchFamily="2" charset="-122"/>
                <a:sym typeface="+mn-ea"/>
              </a:rPr>
              <a:t>&lt;D2</a:t>
            </a:r>
            <a:r>
              <a:rPr lang="zh-CN" altLang="en-US" dirty="0">
                <a:latin typeface="宋体" panose="02010600030101010101" pitchFamily="2" charset="-122"/>
                <a:sym typeface="+mn-ea"/>
              </a:rPr>
              <a:t>）</a:t>
            </a:r>
            <a:r>
              <a:rPr lang="zh-CN" altLang="en-US" sz="2800" dirty="0"/>
              <a:t> </a:t>
            </a:r>
            <a:endParaRPr lang="zh-CN" altLang="en-US" sz="2800" dirty="0"/>
          </a:p>
          <a:p>
            <a:pPr lvl="1"/>
            <a:r>
              <a:rPr lang="zh-CN" altLang="en-US" sz="2400" dirty="0"/>
              <a:t>对载体的任何改变都会引起水印的改变。可检测篡改</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CF7FFE1-4E9C-45C4-BD48-866C817E6DC0}" type="slidenum">
              <a:rPr lang="zh-CN" altLang="en-US"/>
            </a:fld>
            <a:endParaRPr lang="en-US" altLang="zh-CN"/>
          </a:p>
        </p:txBody>
      </p:sp>
      <p:sp>
        <p:nvSpPr>
          <p:cNvPr id="13314" name="Rectangle 2"/>
          <p:cNvSpPr>
            <a:spLocks noGrp="1" noChangeArrowheads="1"/>
          </p:cNvSpPr>
          <p:nvPr>
            <p:ph type="title"/>
          </p:nvPr>
        </p:nvSpPr>
        <p:spPr/>
        <p:txBody>
          <a:bodyPr/>
          <a:lstStyle/>
          <a:p>
            <a:r>
              <a:rPr lang="zh-CN" altLang="en-US"/>
              <a:t>数字水印三要素</a:t>
            </a:r>
            <a:endParaRPr lang="zh-CN" altLang="en-US"/>
          </a:p>
        </p:txBody>
      </p:sp>
      <p:sp>
        <p:nvSpPr>
          <p:cNvPr id="13315" name="Rectangle 3"/>
          <p:cNvSpPr>
            <a:spLocks noGrp="1" noChangeArrowheads="1"/>
          </p:cNvSpPr>
          <p:nvPr>
            <p:ph type="body" idx="1"/>
          </p:nvPr>
        </p:nvSpPr>
        <p:spPr/>
        <p:txBody>
          <a:bodyPr/>
          <a:lstStyle/>
          <a:p>
            <a:r>
              <a:rPr lang="zh-CN" altLang="en-US" dirty="0">
                <a:latin typeface="宋体" panose="02010600030101010101" pitchFamily="2" charset="-122"/>
              </a:rPr>
              <a:t>水印本身的结构</a:t>
            </a:r>
            <a:endParaRPr lang="zh-CN" altLang="en-US" dirty="0">
              <a:latin typeface="宋体" panose="02010600030101010101" pitchFamily="2" charset="-122"/>
            </a:endParaRPr>
          </a:p>
          <a:p>
            <a:pPr lvl="1"/>
            <a:r>
              <a:rPr lang="zh-CN" altLang="en-US" dirty="0">
                <a:latin typeface="宋体" panose="02010600030101010101" pitchFamily="2" charset="-122"/>
              </a:rPr>
              <a:t>版权所有者、合法使用者等具体信息</a:t>
            </a:r>
            <a:endParaRPr lang="zh-CN" altLang="en-US" dirty="0">
              <a:latin typeface="宋体" panose="02010600030101010101" pitchFamily="2" charset="-122"/>
            </a:endParaRPr>
          </a:p>
          <a:p>
            <a:pPr lvl="1"/>
            <a:r>
              <a:rPr lang="zh-CN" altLang="en-US" dirty="0">
                <a:latin typeface="宋体" panose="02010600030101010101" pitchFamily="2" charset="-122"/>
              </a:rPr>
              <a:t>伪随机序列</a:t>
            </a:r>
            <a:endParaRPr lang="zh-CN" altLang="en-US" dirty="0">
              <a:latin typeface="宋体" panose="02010600030101010101" pitchFamily="2" charset="-122"/>
            </a:endParaRPr>
          </a:p>
          <a:p>
            <a:pPr lvl="1"/>
            <a:r>
              <a:rPr lang="zh-CN" altLang="en-US" dirty="0">
                <a:latin typeface="宋体" panose="02010600030101010101" pitchFamily="2" charset="-122"/>
              </a:rPr>
              <a:t>图标 </a:t>
            </a:r>
            <a:endParaRPr lang="zh-CN" altLang="en-US" dirty="0">
              <a:latin typeface="宋体" panose="02010600030101010101" pitchFamily="2" charset="-122"/>
            </a:endParaRPr>
          </a:p>
          <a:p>
            <a:r>
              <a:rPr lang="zh-CN" altLang="en-US" dirty="0">
                <a:latin typeface="宋体" panose="02010600030101010101" pitchFamily="2" charset="-122"/>
              </a:rPr>
              <a:t>水印嵌入算法</a:t>
            </a:r>
            <a:endParaRPr lang="zh-CN" altLang="en-US" dirty="0">
              <a:latin typeface="宋体" panose="02010600030101010101" pitchFamily="2" charset="-122"/>
            </a:endParaRPr>
          </a:p>
          <a:p>
            <a:r>
              <a:rPr lang="zh-CN" altLang="en-US" dirty="0">
                <a:latin typeface="宋体" panose="02010600030101010101" pitchFamily="2" charset="-122"/>
              </a:rPr>
              <a:t>水印检测算法</a:t>
            </a:r>
            <a:r>
              <a:rPr lang="zh-CN" altLang="en-US" dirty="0"/>
              <a:t>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a:xfrm>
            <a:off x="6553200" y="6401643"/>
            <a:ext cx="1981200" cy="339725"/>
          </a:xfrm>
        </p:spPr>
        <p:txBody>
          <a:bodyPr/>
          <a:lstStyle/>
          <a:p>
            <a:fld id="{33A56424-DEC5-4C83-B747-9216E5AB8DB7}" type="slidenum">
              <a:rPr lang="zh-CN" altLang="en-US"/>
            </a:fld>
            <a:endParaRPr lang="en-US" altLang="zh-CN" dirty="0"/>
          </a:p>
        </p:txBody>
      </p:sp>
      <p:sp>
        <p:nvSpPr>
          <p:cNvPr id="12290" name="Rectangle 2"/>
          <p:cNvSpPr>
            <a:spLocks noGrp="1" noChangeArrowheads="1"/>
          </p:cNvSpPr>
          <p:nvPr>
            <p:ph type="title"/>
          </p:nvPr>
        </p:nvSpPr>
        <p:spPr/>
        <p:txBody>
          <a:bodyPr/>
          <a:lstStyle/>
          <a:p>
            <a:r>
              <a:rPr lang="zh-CN" altLang="en-US"/>
              <a:t>数字水印嵌入和提取模型</a:t>
            </a:r>
            <a:endParaRPr lang="zh-CN" altLang="en-US"/>
          </a:p>
        </p:txBody>
      </p:sp>
      <p:sp>
        <p:nvSpPr>
          <p:cNvPr id="12296" name="Rectangle 8"/>
          <p:cNvSpPr>
            <a:spLocks noChangeArrowheads="1"/>
          </p:cNvSpPr>
          <p:nvPr/>
        </p:nvSpPr>
        <p:spPr bwMode="auto">
          <a:xfrm>
            <a:off x="4500563" y="1412776"/>
            <a:ext cx="873125" cy="458787"/>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密钥</a:t>
            </a:r>
            <a:endParaRPr lang="zh-CN" altLang="en-US" sz="1400"/>
          </a:p>
        </p:txBody>
      </p:sp>
      <p:sp>
        <p:nvSpPr>
          <p:cNvPr id="12297" name="Line 9"/>
          <p:cNvSpPr>
            <a:spLocks noChangeShapeType="1"/>
          </p:cNvSpPr>
          <p:nvPr/>
        </p:nvSpPr>
        <p:spPr bwMode="auto">
          <a:xfrm>
            <a:off x="4932363" y="1846163"/>
            <a:ext cx="0" cy="35877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0"/>
          <p:cNvSpPr>
            <a:spLocks noChangeArrowheads="1"/>
          </p:cNvSpPr>
          <p:nvPr/>
        </p:nvSpPr>
        <p:spPr bwMode="auto">
          <a:xfrm>
            <a:off x="3073400" y="2682776"/>
            <a:ext cx="960438" cy="458787"/>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载体数据</a:t>
            </a:r>
            <a:endParaRPr lang="zh-CN" altLang="en-US" sz="1400"/>
          </a:p>
        </p:txBody>
      </p:sp>
      <p:sp>
        <p:nvSpPr>
          <p:cNvPr id="12299" name="Rectangle 11"/>
          <p:cNvSpPr>
            <a:spLocks noChangeArrowheads="1"/>
          </p:cNvSpPr>
          <p:nvPr/>
        </p:nvSpPr>
        <p:spPr bwMode="auto">
          <a:xfrm>
            <a:off x="3073400" y="1917601"/>
            <a:ext cx="960438" cy="458787"/>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水印信息</a:t>
            </a:r>
            <a:endParaRPr lang="zh-CN" altLang="en-US" sz="1400"/>
          </a:p>
        </p:txBody>
      </p:sp>
      <p:sp>
        <p:nvSpPr>
          <p:cNvPr id="12300" name="Rectangle 12"/>
          <p:cNvSpPr>
            <a:spLocks noChangeArrowheads="1"/>
          </p:cNvSpPr>
          <p:nvPr/>
        </p:nvSpPr>
        <p:spPr bwMode="auto">
          <a:xfrm>
            <a:off x="4470400" y="2223988"/>
            <a:ext cx="1308100" cy="45878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水印嵌入算法</a:t>
            </a:r>
            <a:endParaRPr lang="zh-CN" altLang="en-US" sz="1400"/>
          </a:p>
        </p:txBody>
      </p:sp>
      <p:sp>
        <p:nvSpPr>
          <p:cNvPr id="12301" name="Rectangle 13"/>
          <p:cNvSpPr>
            <a:spLocks noChangeArrowheads="1"/>
          </p:cNvSpPr>
          <p:nvPr/>
        </p:nvSpPr>
        <p:spPr bwMode="auto">
          <a:xfrm>
            <a:off x="6215063" y="2223988"/>
            <a:ext cx="1309687" cy="45878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含水印的载体数据</a:t>
            </a:r>
            <a:endParaRPr lang="zh-CN" altLang="en-US" sz="1400"/>
          </a:p>
        </p:txBody>
      </p:sp>
      <p:sp>
        <p:nvSpPr>
          <p:cNvPr id="12302" name="Line 14"/>
          <p:cNvSpPr>
            <a:spLocks noChangeShapeType="1"/>
          </p:cNvSpPr>
          <p:nvPr/>
        </p:nvSpPr>
        <p:spPr bwMode="auto">
          <a:xfrm>
            <a:off x="5778500" y="2530376"/>
            <a:ext cx="43656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3" name="Line 15"/>
          <p:cNvSpPr>
            <a:spLocks noChangeShapeType="1"/>
          </p:cNvSpPr>
          <p:nvPr/>
        </p:nvSpPr>
        <p:spPr bwMode="auto">
          <a:xfrm>
            <a:off x="4033838" y="2070001"/>
            <a:ext cx="436562" cy="3063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4" name="Line 16"/>
          <p:cNvSpPr>
            <a:spLocks noChangeShapeType="1"/>
          </p:cNvSpPr>
          <p:nvPr/>
        </p:nvSpPr>
        <p:spPr bwMode="auto">
          <a:xfrm flipV="1">
            <a:off x="4033838" y="2530376"/>
            <a:ext cx="436562" cy="4587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305" name="Group 17"/>
          <p:cNvGrpSpPr/>
          <p:nvPr/>
        </p:nvGrpSpPr>
        <p:grpSpPr bwMode="auto">
          <a:xfrm>
            <a:off x="1619250" y="4149626"/>
            <a:ext cx="6048375" cy="1439862"/>
            <a:chOff x="2532" y="6432"/>
            <a:chExt cx="6195" cy="2028"/>
          </a:xfrm>
        </p:grpSpPr>
        <p:sp>
          <p:nvSpPr>
            <p:cNvPr id="12306" name="Rectangle 18"/>
            <p:cNvSpPr>
              <a:spLocks noChangeArrowheads="1"/>
            </p:cNvSpPr>
            <p:nvPr/>
          </p:nvSpPr>
          <p:spPr bwMode="auto">
            <a:xfrm>
              <a:off x="2532" y="6432"/>
              <a:ext cx="1680" cy="46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含水印的载体数据</a:t>
              </a:r>
              <a:endParaRPr lang="zh-CN" altLang="en-US" sz="1400"/>
            </a:p>
          </p:txBody>
        </p:sp>
        <p:sp>
          <p:nvSpPr>
            <p:cNvPr id="12307" name="Line 19"/>
            <p:cNvSpPr>
              <a:spLocks noChangeShapeType="1"/>
            </p:cNvSpPr>
            <p:nvPr/>
          </p:nvSpPr>
          <p:spPr bwMode="auto">
            <a:xfrm>
              <a:off x="4107" y="7524"/>
              <a:ext cx="109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8" name="Rectangle 20"/>
            <p:cNvSpPr>
              <a:spLocks noChangeArrowheads="1"/>
            </p:cNvSpPr>
            <p:nvPr/>
          </p:nvSpPr>
          <p:spPr bwMode="auto">
            <a:xfrm>
              <a:off x="2742" y="7212"/>
              <a:ext cx="1260" cy="46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密钥</a:t>
              </a:r>
              <a:endParaRPr lang="zh-CN" altLang="en-US" sz="1400"/>
            </a:p>
          </p:txBody>
        </p:sp>
        <p:sp>
          <p:nvSpPr>
            <p:cNvPr id="12309" name="Rectangle 21"/>
            <p:cNvSpPr>
              <a:spLocks noChangeArrowheads="1"/>
            </p:cNvSpPr>
            <p:nvPr/>
          </p:nvSpPr>
          <p:spPr bwMode="auto">
            <a:xfrm>
              <a:off x="5224" y="7212"/>
              <a:ext cx="1718" cy="46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水印提取算法</a:t>
              </a:r>
              <a:endParaRPr lang="zh-CN" altLang="en-US" sz="1400"/>
            </a:p>
          </p:txBody>
        </p:sp>
        <p:sp>
          <p:nvSpPr>
            <p:cNvPr id="12310" name="Rectangle 22"/>
            <p:cNvSpPr>
              <a:spLocks noChangeArrowheads="1"/>
            </p:cNvSpPr>
            <p:nvPr/>
          </p:nvSpPr>
          <p:spPr bwMode="auto">
            <a:xfrm>
              <a:off x="7534" y="7212"/>
              <a:ext cx="1193" cy="468"/>
            </a:xfrm>
            <a:prstGeom prst="rect">
              <a:avLst/>
            </a:prstGeom>
            <a:solidFill>
              <a:srgbClr val="FFFFFF"/>
            </a:solidFill>
            <a:ln w="9525">
              <a:solidFill>
                <a:srgbClr val="000000"/>
              </a:solidFill>
              <a:miter lim="800000"/>
            </a:ln>
          </p:spPr>
          <p:txBody>
            <a:bodyPr/>
            <a:lstStyle/>
            <a:p>
              <a:pPr algn="just"/>
              <a:r>
                <a:rPr lang="zh-CN" altLang="en-US" sz="1400">
                  <a:latin typeface="Times New Roman" panose="02020603050405020304" pitchFamily="18" charset="0"/>
                </a:rPr>
                <a:t>水印信息</a:t>
              </a:r>
              <a:endParaRPr lang="zh-CN" altLang="en-US" sz="1400"/>
            </a:p>
          </p:txBody>
        </p:sp>
        <p:sp>
          <p:nvSpPr>
            <p:cNvPr id="12311" name="Line 23"/>
            <p:cNvSpPr>
              <a:spLocks noChangeShapeType="1"/>
            </p:cNvSpPr>
            <p:nvPr/>
          </p:nvSpPr>
          <p:spPr bwMode="auto">
            <a:xfrm>
              <a:off x="6942" y="7368"/>
              <a:ext cx="573"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2" name="Line 24"/>
            <p:cNvSpPr>
              <a:spLocks noChangeShapeType="1"/>
            </p:cNvSpPr>
            <p:nvPr/>
          </p:nvSpPr>
          <p:spPr bwMode="auto">
            <a:xfrm>
              <a:off x="4212" y="6744"/>
              <a:ext cx="945"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3" name="Line 25"/>
            <p:cNvSpPr>
              <a:spLocks noChangeShapeType="1"/>
            </p:cNvSpPr>
            <p:nvPr/>
          </p:nvSpPr>
          <p:spPr bwMode="auto">
            <a:xfrm flipV="1">
              <a:off x="4212" y="7680"/>
              <a:ext cx="945" cy="624"/>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14" name="Rectangle 26"/>
            <p:cNvSpPr>
              <a:spLocks noChangeArrowheads="1"/>
            </p:cNvSpPr>
            <p:nvPr/>
          </p:nvSpPr>
          <p:spPr bwMode="auto">
            <a:xfrm>
              <a:off x="2532" y="7992"/>
              <a:ext cx="1680" cy="468"/>
            </a:xfrm>
            <a:prstGeom prst="rect">
              <a:avLst/>
            </a:prstGeom>
            <a:solidFill>
              <a:srgbClr val="FFFFFF"/>
            </a:solidFill>
            <a:ln w="9525">
              <a:solidFill>
                <a:srgbClr val="000000"/>
              </a:solidFill>
              <a:prstDash val="dash"/>
              <a:miter lim="800000"/>
            </a:ln>
          </p:spPr>
          <p:txBody>
            <a:bodyPr/>
            <a:lstStyle/>
            <a:p>
              <a:pPr algn="just"/>
              <a:r>
                <a:rPr lang="zh-CN" altLang="en-US" sz="1400">
                  <a:latin typeface="Times New Roman" panose="02020603050405020304" pitchFamily="18" charset="0"/>
                </a:rPr>
                <a:t>原始载体数据</a:t>
              </a:r>
              <a:endParaRPr lang="zh-CN" altLang="en-US" sz="1400"/>
            </a:p>
          </p:txBody>
        </p:sp>
      </p:grpSp>
      <p:sp>
        <p:nvSpPr>
          <p:cNvPr id="12315" name="Text Box 27"/>
          <p:cNvSpPr txBox="1">
            <a:spLocks noChangeArrowheads="1"/>
          </p:cNvSpPr>
          <p:nvPr/>
        </p:nvSpPr>
        <p:spPr bwMode="auto">
          <a:xfrm>
            <a:off x="395288" y="2997101"/>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t>水印嵌入模型</a:t>
            </a:r>
            <a:endParaRPr lang="zh-CN" altLang="en-US"/>
          </a:p>
        </p:txBody>
      </p:sp>
      <p:sp>
        <p:nvSpPr>
          <p:cNvPr id="12316" name="Text Box 28"/>
          <p:cNvSpPr txBox="1">
            <a:spLocks noChangeArrowheads="1"/>
          </p:cNvSpPr>
          <p:nvPr/>
        </p:nvSpPr>
        <p:spPr bwMode="auto">
          <a:xfrm>
            <a:off x="395288" y="5733951"/>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t>水印提取模型</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48C46CB-B7E4-484B-AE04-B5E08C1DB6EE}" type="slidenum">
              <a:rPr lang="zh-CN" altLang="en-US"/>
            </a:fld>
            <a:endParaRPr lang="en-US" altLang="zh-CN"/>
          </a:p>
        </p:txBody>
      </p:sp>
      <p:sp>
        <p:nvSpPr>
          <p:cNvPr id="14338" name="Rectangle 2"/>
          <p:cNvSpPr>
            <a:spLocks noGrp="1" noChangeArrowheads="1"/>
          </p:cNvSpPr>
          <p:nvPr>
            <p:ph type="title"/>
          </p:nvPr>
        </p:nvSpPr>
        <p:spPr/>
        <p:txBody>
          <a:bodyPr/>
          <a:lstStyle/>
          <a:p>
            <a:r>
              <a:rPr lang="zh-CN" altLang="en-US"/>
              <a:t>水印加载模型</a:t>
            </a:r>
            <a:endParaRPr lang="zh-CN" altLang="en-US"/>
          </a:p>
        </p:txBody>
      </p:sp>
      <p:sp>
        <p:nvSpPr>
          <p:cNvPr id="14339" name="Rectangle 3"/>
          <p:cNvSpPr>
            <a:spLocks noGrp="1" noChangeArrowheads="1"/>
          </p:cNvSpPr>
          <p:nvPr>
            <p:ph type="body" idx="1"/>
          </p:nvPr>
        </p:nvSpPr>
        <p:spPr/>
        <p:txBody>
          <a:bodyPr/>
          <a:lstStyle/>
          <a:p>
            <a:r>
              <a:rPr lang="zh-CN" altLang="en-US">
                <a:latin typeface="宋体" panose="02010600030101010101" pitchFamily="2" charset="-122"/>
              </a:rPr>
              <a:t>设 </a:t>
            </a:r>
            <a:r>
              <a:rPr lang="en-US" altLang="zh-CN">
                <a:latin typeface="宋体" panose="02010600030101010101" pitchFamily="2" charset="-122"/>
              </a:rPr>
              <a:t>I </a:t>
            </a:r>
            <a:r>
              <a:rPr lang="zh-CN" altLang="en-US">
                <a:latin typeface="宋体" panose="02010600030101010101" pitchFamily="2" charset="-122"/>
              </a:rPr>
              <a:t>为载体数据，</a:t>
            </a:r>
            <a:r>
              <a:rPr lang="en-US" altLang="zh-CN">
                <a:latin typeface="宋体" panose="02010600030101010101" pitchFamily="2" charset="-122"/>
              </a:rPr>
              <a:t>W </a:t>
            </a:r>
            <a:r>
              <a:rPr lang="zh-CN" altLang="en-US">
                <a:latin typeface="宋体" panose="02010600030101010101" pitchFamily="2" charset="-122"/>
              </a:rPr>
              <a:t>为水印信号，</a:t>
            </a:r>
            <a:r>
              <a:rPr lang="en-US" altLang="zh-CN">
                <a:latin typeface="宋体" panose="02010600030101010101" pitchFamily="2" charset="-122"/>
              </a:rPr>
              <a:t>K </a:t>
            </a:r>
            <a:r>
              <a:rPr lang="zh-CN" altLang="en-US">
                <a:latin typeface="宋体" panose="02010600030101010101" pitchFamily="2" charset="-122"/>
              </a:rPr>
              <a:t>为密钥，处理后的水印为</a:t>
            </a:r>
            <a:endParaRPr lang="zh-CN" altLang="en-US">
              <a:latin typeface="宋体" panose="02010600030101010101" pitchFamily="2" charset="-122"/>
            </a:endParaRPr>
          </a:p>
          <a:p>
            <a:endParaRPr lang="zh-CN" altLang="en-US">
              <a:latin typeface="宋体" panose="02010600030101010101" pitchFamily="2" charset="-122"/>
            </a:endParaRPr>
          </a:p>
          <a:p>
            <a:r>
              <a:rPr lang="zh-CN" altLang="en-US">
                <a:latin typeface="宋体" panose="02010600030101010101" pitchFamily="2" charset="-122"/>
              </a:rPr>
              <a:t>水印嵌入过程：设水印嵌入函数 </a:t>
            </a:r>
            <a:r>
              <a:rPr lang="en-US" altLang="zh-CN">
                <a:latin typeface="宋体" panose="02010600030101010101" pitchFamily="2" charset="-122"/>
              </a:rPr>
              <a:t>E ，</a:t>
            </a:r>
            <a:r>
              <a:rPr lang="zh-CN" altLang="en-US">
                <a:latin typeface="宋体" panose="02010600030101010101" pitchFamily="2" charset="-122"/>
              </a:rPr>
              <a:t>原始载体 </a:t>
            </a:r>
            <a:r>
              <a:rPr lang="en-US" altLang="zh-CN">
                <a:latin typeface="宋体" panose="02010600030101010101" pitchFamily="2" charset="-122"/>
              </a:rPr>
              <a:t>I </a:t>
            </a:r>
            <a:r>
              <a:rPr lang="zh-CN" altLang="en-US">
                <a:latin typeface="宋体" panose="02010600030101010101" pitchFamily="2" charset="-122"/>
              </a:rPr>
              <a:t>和水印    ，嵌入水印后的载体数据为</a:t>
            </a:r>
            <a:endParaRPr lang="zh-CN" altLang="en-US"/>
          </a:p>
        </p:txBody>
      </p:sp>
      <p:graphicFrame>
        <p:nvGraphicFramePr>
          <p:cNvPr id="14340" name="Object 4"/>
          <p:cNvGraphicFramePr>
            <a:graphicFrameLocks noChangeAspect="1"/>
          </p:cNvGraphicFramePr>
          <p:nvPr/>
        </p:nvGraphicFramePr>
        <p:xfrm>
          <a:off x="3845024" y="2636912"/>
          <a:ext cx="2743200" cy="652463"/>
        </p:xfrm>
        <a:graphic>
          <a:graphicData uri="http://schemas.openxmlformats.org/presentationml/2006/ole">
            <mc:AlternateContent xmlns:mc="http://schemas.openxmlformats.org/markup-compatibility/2006">
              <mc:Choice xmlns:v="urn:schemas-microsoft-com:vml" Requires="v">
                <p:oleObj spid="_x0000_s49658" name="" r:id="rId1" imgW="1002665" imgH="241300" progId="Equation.3">
                  <p:embed/>
                </p:oleObj>
              </mc:Choice>
              <mc:Fallback>
                <p:oleObj name="" r:id="rId1" imgW="1002665" imgH="241300" progId="Equation.3">
                  <p:embed/>
                  <p:pic>
                    <p:nvPicPr>
                      <p:cNvPr id="0" name="图片 496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024" y="2636912"/>
                        <a:ext cx="274320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2" name="Object 6"/>
          <p:cNvGraphicFramePr>
            <a:graphicFrameLocks noChangeAspect="1"/>
          </p:cNvGraphicFramePr>
          <p:nvPr/>
        </p:nvGraphicFramePr>
        <p:xfrm>
          <a:off x="2771800" y="3645024"/>
          <a:ext cx="414338" cy="457200"/>
        </p:xfrm>
        <a:graphic>
          <a:graphicData uri="http://schemas.openxmlformats.org/presentationml/2006/ole">
            <mc:AlternateContent xmlns:mc="http://schemas.openxmlformats.org/markup-compatibility/2006">
              <mc:Choice xmlns:v="urn:schemas-microsoft-com:vml" Requires="v">
                <p:oleObj spid="_x0000_s49659" name="" r:id="rId3" imgW="177800" imgH="203200" progId="Equation.3">
                  <p:embed/>
                </p:oleObj>
              </mc:Choice>
              <mc:Fallback>
                <p:oleObj name="" r:id="rId3" imgW="177800" imgH="203200" progId="Equation.3">
                  <p:embed/>
                  <p:pic>
                    <p:nvPicPr>
                      <p:cNvPr id="0" name="图片 496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3645024"/>
                        <a:ext cx="4143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4" name="Object 8"/>
          <p:cNvGraphicFramePr>
            <a:graphicFrameLocks noChangeAspect="1"/>
          </p:cNvGraphicFramePr>
          <p:nvPr/>
        </p:nvGraphicFramePr>
        <p:xfrm>
          <a:off x="3203848" y="4437112"/>
          <a:ext cx="3200400" cy="914400"/>
        </p:xfrm>
        <a:graphic>
          <a:graphicData uri="http://schemas.openxmlformats.org/presentationml/2006/ole">
            <mc:AlternateContent xmlns:mc="http://schemas.openxmlformats.org/markup-compatibility/2006">
              <mc:Choice xmlns:v="urn:schemas-microsoft-com:vml" Requires="v">
                <p:oleObj spid="_x0000_s49660" name="" r:id="rId5" imgW="800100" imgH="228600" progId="Equation.3">
                  <p:embed/>
                </p:oleObj>
              </mc:Choice>
              <mc:Fallback>
                <p:oleObj name="" r:id="rId5" imgW="800100" imgH="228600" progId="Equation.3">
                  <p:embed/>
                  <p:pic>
                    <p:nvPicPr>
                      <p:cNvPr id="0" name="图片 496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4437112"/>
                        <a:ext cx="3200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91ED5ED-07F4-47B7-BDF4-BF312159B05B}" type="slidenum">
              <a:rPr lang="zh-CN" altLang="en-US"/>
            </a:fld>
            <a:endParaRPr lang="en-US" altLang="zh-CN"/>
          </a:p>
        </p:txBody>
      </p:sp>
      <p:sp>
        <p:nvSpPr>
          <p:cNvPr id="15362" name="Rectangle 2"/>
          <p:cNvSpPr>
            <a:spLocks noGrp="1" noChangeArrowheads="1"/>
          </p:cNvSpPr>
          <p:nvPr>
            <p:ph type="title"/>
          </p:nvPr>
        </p:nvSpPr>
        <p:spPr/>
        <p:txBody>
          <a:bodyPr/>
          <a:lstStyle/>
          <a:p>
            <a:r>
              <a:rPr lang="zh-CN" altLang="en-US"/>
              <a:t>水印提取模型</a:t>
            </a:r>
            <a:endParaRPr lang="zh-CN" altLang="en-US"/>
          </a:p>
        </p:txBody>
      </p:sp>
      <p:sp>
        <p:nvSpPr>
          <p:cNvPr id="15363" name="Rectangle 3"/>
          <p:cNvSpPr>
            <a:spLocks noGrp="1" noChangeArrowheads="1"/>
          </p:cNvSpPr>
          <p:nvPr>
            <p:ph type="body" idx="1"/>
          </p:nvPr>
        </p:nvSpPr>
        <p:spPr>
          <a:xfrm>
            <a:off x="571183" y="1295400"/>
            <a:ext cx="8001000" cy="4267200"/>
          </a:xfrm>
        </p:spPr>
        <p:txBody>
          <a:bodyPr/>
          <a:lstStyle/>
          <a:p>
            <a:r>
              <a:rPr lang="zh-CN" altLang="en-US" sz="2400">
                <a:latin typeface="宋体" panose="02010600030101010101" pitchFamily="2" charset="-122"/>
              </a:rPr>
              <a:t>水印提取过程：设水印提取函数 </a:t>
            </a:r>
            <a:r>
              <a:rPr lang="en-US" altLang="zh-CN" sz="2400">
                <a:latin typeface="宋体" panose="02010600030101010101" pitchFamily="2" charset="-122"/>
              </a:rPr>
              <a:t>D ，</a:t>
            </a:r>
            <a:r>
              <a:rPr lang="zh-CN" altLang="en-US" sz="2400">
                <a:latin typeface="宋体" panose="02010600030101010101" pitchFamily="2" charset="-122"/>
              </a:rPr>
              <a:t>水印提取的两种形式：</a:t>
            </a:r>
            <a:endParaRPr lang="zh-CN" altLang="en-US" sz="2400">
              <a:latin typeface="宋体" panose="02010600030101010101" pitchFamily="2" charset="-122"/>
            </a:endParaRPr>
          </a:p>
          <a:p>
            <a:pPr lvl="1"/>
            <a:r>
              <a:rPr lang="zh-CN" altLang="en-US">
                <a:latin typeface="宋体" panose="02010600030101010101" pitchFamily="2" charset="-122"/>
              </a:rPr>
              <a:t>提取原始水印：如文字、徽标</a:t>
            </a:r>
            <a:endParaRPr lang="zh-CN" altLang="en-US">
              <a:latin typeface="宋体" panose="02010600030101010101" pitchFamily="2" charset="-122"/>
            </a:endParaRPr>
          </a:p>
          <a:p>
            <a:pPr lvl="1"/>
            <a:r>
              <a:rPr lang="zh-CN" altLang="en-US">
                <a:latin typeface="宋体" panose="02010600030101010101" pitchFamily="2" charset="-122"/>
              </a:rPr>
              <a:t>0-1判决：判定水印存在与否</a:t>
            </a:r>
            <a:endParaRPr lang="zh-CN" altLang="en-US">
              <a:latin typeface="宋体" panose="02010600030101010101" pitchFamily="2" charset="-122"/>
            </a:endParaRPr>
          </a:p>
          <a:p>
            <a:pPr lvl="0"/>
            <a:r>
              <a:rPr lang="zh-CN" altLang="en-US" sz="2400">
                <a:latin typeface="宋体" panose="02010600030101010101" pitchFamily="2" charset="-122"/>
              </a:rPr>
              <a:t>非盲检测</a:t>
            </a:r>
            <a:endParaRPr lang="zh-CN" altLang="en-US" sz="2400">
              <a:latin typeface="宋体" panose="02010600030101010101" pitchFamily="2" charset="-122"/>
            </a:endParaRPr>
          </a:p>
          <a:p>
            <a:pPr lvl="0"/>
            <a:endParaRPr lang="zh-CN" altLang="en-US">
              <a:latin typeface="宋体" panose="02010600030101010101" pitchFamily="2" charset="-122"/>
            </a:endParaRPr>
          </a:p>
          <a:p>
            <a:pPr lvl="0"/>
            <a:r>
              <a:rPr lang="zh-CN" altLang="en-US" sz="2400">
                <a:latin typeface="宋体" panose="02010600030101010101" pitchFamily="2" charset="-122"/>
              </a:rPr>
              <a:t>盲检测</a:t>
            </a:r>
            <a:endParaRPr lang="zh-CN" altLang="en-US" sz="2400">
              <a:latin typeface="宋体" panose="02010600030101010101" pitchFamily="2" charset="-122"/>
            </a:endParaRPr>
          </a:p>
          <a:p>
            <a:pPr lvl="0"/>
            <a:endParaRPr lang="zh-CN" altLang="en-US" sz="2400">
              <a:latin typeface="宋体" panose="02010600030101010101" pitchFamily="2" charset="-122"/>
            </a:endParaRPr>
          </a:p>
          <a:p>
            <a:pPr lvl="0"/>
            <a:r>
              <a:rPr lang="zh-CN" altLang="en-US" sz="2400">
                <a:latin typeface="宋体" panose="02010600030101010101" pitchFamily="2" charset="-122"/>
              </a:rPr>
              <a:t>两类检测错误</a:t>
            </a:r>
            <a:endParaRPr lang="zh-CN" altLang="en-US" sz="2400">
              <a:latin typeface="宋体" panose="02010600030101010101" pitchFamily="2" charset="-122"/>
            </a:endParaRPr>
          </a:p>
          <a:p>
            <a:pPr lvl="1"/>
            <a:r>
              <a:rPr lang="zh-CN" altLang="en-US" sz="2055">
                <a:latin typeface="宋体" panose="02010600030101010101" pitchFamily="2" charset="-122"/>
              </a:rPr>
              <a:t>误警率</a:t>
            </a:r>
            <a:endParaRPr lang="zh-CN" altLang="en-US" sz="2055">
              <a:latin typeface="宋体" panose="02010600030101010101" pitchFamily="2" charset="-122"/>
            </a:endParaRPr>
          </a:p>
          <a:p>
            <a:pPr lvl="1"/>
            <a:r>
              <a:rPr lang="zh-CN" altLang="en-US" sz="2055">
                <a:latin typeface="宋体" panose="02010600030101010101" pitchFamily="2" charset="-122"/>
              </a:rPr>
              <a:t>漏警率</a:t>
            </a:r>
            <a:endParaRPr lang="zh-CN" altLang="en-US" sz="2055">
              <a:latin typeface="宋体" panose="02010600030101010101" pitchFamily="2" charset="-122"/>
            </a:endParaRPr>
          </a:p>
        </p:txBody>
      </p:sp>
      <p:graphicFrame>
        <p:nvGraphicFramePr>
          <p:cNvPr id="15364" name="Object 4"/>
          <p:cNvGraphicFramePr>
            <a:graphicFrameLocks noChangeAspect="1"/>
          </p:cNvGraphicFramePr>
          <p:nvPr/>
        </p:nvGraphicFramePr>
        <p:xfrm>
          <a:off x="2710815" y="3305175"/>
          <a:ext cx="3413760" cy="805815"/>
        </p:xfrm>
        <a:graphic>
          <a:graphicData uri="http://schemas.openxmlformats.org/presentationml/2006/ole">
            <mc:AlternateContent xmlns:mc="http://schemas.openxmlformats.org/markup-compatibility/2006">
              <mc:Choice xmlns:v="urn:schemas-microsoft-com:vml" Requires="v">
                <p:oleObj spid="_x0000_s50514" name="" r:id="rId1" imgW="1892300" imgH="444500" progId="Equation.3">
                  <p:embed/>
                </p:oleObj>
              </mc:Choice>
              <mc:Fallback>
                <p:oleObj name="" r:id="rId1" imgW="1892300" imgH="444500" progId="Equation.3">
                  <p:embed/>
                  <p:pic>
                    <p:nvPicPr>
                      <p:cNvPr id="0" name="图片 50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15" y="3305175"/>
                        <a:ext cx="3413760" cy="8058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6" name="Object 6"/>
          <p:cNvGraphicFramePr>
            <a:graphicFrameLocks noChangeAspect="1"/>
          </p:cNvGraphicFramePr>
          <p:nvPr/>
        </p:nvGraphicFramePr>
        <p:xfrm>
          <a:off x="2946400" y="2974340"/>
          <a:ext cx="1947545" cy="449580"/>
        </p:xfrm>
        <a:graphic>
          <a:graphicData uri="http://schemas.openxmlformats.org/presentationml/2006/ole">
            <mc:AlternateContent xmlns:mc="http://schemas.openxmlformats.org/markup-compatibility/2006">
              <mc:Choice xmlns:v="urn:schemas-microsoft-com:vml" Requires="v">
                <p:oleObj spid="_x0000_s50515" name="" r:id="rId3" imgW="1116965" imgH="254000" progId="Equation.3">
                  <p:embed/>
                </p:oleObj>
              </mc:Choice>
              <mc:Fallback>
                <p:oleObj name="" r:id="rId3" imgW="1116965" imgH="254000" progId="Equation.3">
                  <p:embed/>
                  <p:pic>
                    <p:nvPicPr>
                      <p:cNvPr id="0" name="图片 50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2974340"/>
                        <a:ext cx="1947545" cy="4495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图片 50"/>
          <p:cNvGraphicFramePr>
            <a:graphicFrameLocks noChangeAspect="1"/>
          </p:cNvGraphicFramePr>
          <p:nvPr/>
        </p:nvGraphicFramePr>
        <p:xfrm>
          <a:off x="2710815" y="4189095"/>
          <a:ext cx="1911350" cy="490220"/>
        </p:xfrm>
        <a:graphic>
          <a:graphicData uri="http://schemas.openxmlformats.org/presentationml/2006/ole">
            <mc:AlternateContent xmlns:mc="http://schemas.openxmlformats.org/markup-compatibility/2006">
              <mc:Choice xmlns:v="urn:schemas-microsoft-com:vml" Requires="v">
                <p:oleObj spid="_x0000_s3076" name="" r:id="rId5" imgW="992505" imgH="254635" progId="Equation.2">
                  <p:embed/>
                </p:oleObj>
              </mc:Choice>
              <mc:Fallback>
                <p:oleObj name="" r:id="rId5" imgW="992505" imgH="254635" progId="Equation.2">
                  <p:embed/>
                  <p:pic>
                    <p:nvPicPr>
                      <p:cNvPr id="0" name="图片 3075"/>
                      <p:cNvPicPr/>
                      <p:nvPr/>
                    </p:nvPicPr>
                    <p:blipFill>
                      <a:blip r:embed="rId6"/>
                      <a:stretch>
                        <a:fillRect/>
                      </a:stretch>
                    </p:blipFill>
                    <p:spPr>
                      <a:xfrm>
                        <a:off x="2710815" y="4189095"/>
                        <a:ext cx="1911350" cy="490220"/>
                      </a:xfrm>
                      <a:prstGeom prst="rect">
                        <a:avLst/>
                      </a:prstGeom>
                      <a:noFill/>
                      <a:ln w="38100">
                        <a:noFill/>
                        <a:miter/>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sp>
        <p:nvSpPr>
          <p:cNvPr id="3" name="内容占位符 2"/>
          <p:cNvSpPr>
            <a:spLocks noGrp="1"/>
          </p:cNvSpPr>
          <p:nvPr>
            <p:ph idx="1"/>
          </p:nvPr>
        </p:nvSpPr>
        <p:spPr/>
        <p:txBody>
          <a:bodyPr/>
          <a:p>
            <a:r>
              <a:rPr lang="zh-CN" altLang="en-US"/>
              <a:t>水印是否必须有载体？</a:t>
            </a:r>
            <a:endParaRPr lang="zh-CN" altLang="en-US"/>
          </a:p>
          <a:p>
            <a:r>
              <a:rPr lang="zh-CN" altLang="en-US"/>
              <a:t>水印是否必须有多于</a:t>
            </a:r>
            <a:r>
              <a:rPr lang="en-US" altLang="zh-CN"/>
              <a:t>1</a:t>
            </a:r>
            <a:r>
              <a:rPr lang="zh-CN" altLang="en-US"/>
              <a:t>比特的水印信息？</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3552159-7F21-4CEE-8E93-6E2AD7213C24}" type="slidenum">
              <a:rPr lang="zh-CN" altLang="en-US"/>
            </a:fld>
            <a:endParaRPr lang="en-US" altLang="zh-CN"/>
          </a:p>
        </p:txBody>
      </p:sp>
      <p:sp>
        <p:nvSpPr>
          <p:cNvPr id="69634" name="Rectangle 2"/>
          <p:cNvSpPr>
            <a:spLocks noGrp="1" noChangeArrowheads="1"/>
          </p:cNvSpPr>
          <p:nvPr>
            <p:ph type="title"/>
          </p:nvPr>
        </p:nvSpPr>
        <p:spPr/>
        <p:txBody>
          <a:bodyPr/>
          <a:lstStyle/>
          <a:p>
            <a:r>
              <a:rPr lang="zh-CN" altLang="en-US">
                <a:solidFill>
                  <a:schemeClr val="tx1"/>
                </a:solidFill>
              </a:rPr>
              <a:t>常用的水印评价指标</a:t>
            </a:r>
            <a:endParaRPr lang="zh-CN" altLang="en-US">
              <a:solidFill>
                <a:schemeClr val="tx1"/>
              </a:solidFill>
            </a:endParaRPr>
          </a:p>
        </p:txBody>
      </p:sp>
      <p:sp>
        <p:nvSpPr>
          <p:cNvPr id="69635" name="Rectangle 3"/>
          <p:cNvSpPr>
            <a:spLocks noGrp="1" noChangeArrowheads="1"/>
          </p:cNvSpPr>
          <p:nvPr>
            <p:ph type="body" idx="1"/>
          </p:nvPr>
        </p:nvSpPr>
        <p:spPr>
          <a:xfrm>
            <a:off x="755576" y="1556792"/>
            <a:ext cx="7772400" cy="4579937"/>
          </a:xfrm>
        </p:spPr>
        <p:txBody>
          <a:bodyPr/>
          <a:lstStyle/>
          <a:p>
            <a:pPr>
              <a:lnSpc>
                <a:spcPct val="90000"/>
              </a:lnSpc>
            </a:pPr>
            <a:r>
              <a:rPr lang="zh-CN" altLang="en-US" sz="2800" dirty="0"/>
              <a:t>安全性：水印系统抵抗恶意攻击的能力</a:t>
            </a:r>
            <a:endParaRPr lang="zh-CN" altLang="en-US" sz="2800" dirty="0"/>
          </a:p>
          <a:p>
            <a:pPr>
              <a:lnSpc>
                <a:spcPct val="90000"/>
              </a:lnSpc>
            </a:pPr>
            <a:r>
              <a:rPr lang="zh-CN" altLang="en-US" sz="2800" dirty="0"/>
              <a:t>鲁棒性：水印系统承载常规处理的能力</a:t>
            </a:r>
            <a:endParaRPr lang="zh-CN" altLang="en-US" sz="2800" dirty="0"/>
          </a:p>
          <a:p>
            <a:pPr>
              <a:lnSpc>
                <a:spcPct val="90000"/>
              </a:lnSpc>
            </a:pPr>
            <a:r>
              <a:rPr lang="zh-CN" altLang="en-US" sz="2800" dirty="0"/>
              <a:t>透明度（保真度）：嵌入水印后载体的感知度量</a:t>
            </a:r>
            <a:endParaRPr lang="zh-CN" altLang="en-US" sz="2800" dirty="0"/>
          </a:p>
          <a:p>
            <a:pPr>
              <a:lnSpc>
                <a:spcPct val="90000"/>
              </a:lnSpc>
            </a:pPr>
            <a:r>
              <a:rPr lang="zh-CN" altLang="en-US" sz="2800" dirty="0"/>
              <a:t>水印容量：水印系统可携带的最大有效载荷数据量</a:t>
            </a:r>
            <a:endParaRPr lang="zh-CN" altLang="en-US" sz="2800" dirty="0"/>
          </a:p>
          <a:p>
            <a:pPr>
              <a:lnSpc>
                <a:spcPct val="90000"/>
              </a:lnSpc>
            </a:pPr>
            <a:r>
              <a:rPr lang="zh-CN" altLang="en-US" sz="2800" dirty="0"/>
              <a:t>计算量：嵌入算法与提取算法的计算成本</a:t>
            </a:r>
            <a:endParaRPr lang="zh-CN" altLang="en-US" sz="2800" dirty="0"/>
          </a:p>
          <a:p>
            <a:pPr>
              <a:lnSpc>
                <a:spcPct val="90000"/>
              </a:lnSpc>
            </a:pPr>
            <a:r>
              <a:rPr lang="zh-CN" altLang="en-US" sz="2800" dirty="0"/>
              <a:t>虚警率：未加水印而错误的检测出水印的概率</a:t>
            </a:r>
            <a:endParaRPr lang="en-US" altLang="zh-CN" sz="2800" dirty="0"/>
          </a:p>
          <a:p>
            <a:pPr>
              <a:lnSpc>
                <a:spcPct val="90000"/>
              </a:lnSpc>
            </a:pPr>
            <a:r>
              <a:rPr lang="zh-CN" altLang="en-US" sz="2800" dirty="0"/>
              <a:t>多水印：同一载体中是否能嵌入多个互不干扰的水印</a:t>
            </a:r>
            <a:endParaRPr lang="zh-CN" altLang="en-US"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DFD8F8B-0DF4-4BA3-8A3A-FA12D4E86FFB}" type="slidenum">
              <a:rPr lang="zh-CN" altLang="en-US"/>
            </a:fld>
            <a:endParaRPr lang="en-US" altLang="zh-CN"/>
          </a:p>
        </p:txBody>
      </p:sp>
      <p:sp>
        <p:nvSpPr>
          <p:cNvPr id="72706" name="Rectangle 2"/>
          <p:cNvSpPr>
            <a:spLocks noGrp="1" noChangeArrowheads="1"/>
          </p:cNvSpPr>
          <p:nvPr>
            <p:ph type="title"/>
          </p:nvPr>
        </p:nvSpPr>
        <p:spPr/>
        <p:txBody>
          <a:bodyPr/>
          <a:lstStyle/>
          <a:p>
            <a:r>
              <a:rPr lang="zh-CN" altLang="en-US"/>
              <a:t>水印鲁棒性</a:t>
            </a:r>
            <a:endParaRPr lang="zh-CN" altLang="en-US"/>
          </a:p>
        </p:txBody>
      </p:sp>
      <p:sp>
        <p:nvSpPr>
          <p:cNvPr id="72707" name="Rectangle 3"/>
          <p:cNvSpPr>
            <a:spLocks noGrp="1" noChangeArrowheads="1"/>
          </p:cNvSpPr>
          <p:nvPr>
            <p:ph type="body" idx="1"/>
          </p:nvPr>
        </p:nvSpPr>
        <p:spPr>
          <a:xfrm>
            <a:off x="423545" y="4015740"/>
            <a:ext cx="8375650" cy="3223895"/>
          </a:xfrm>
        </p:spPr>
        <p:txBody>
          <a:bodyPr/>
          <a:lstStyle/>
          <a:p>
            <a:r>
              <a:rPr lang="zh-CN" altLang="en-US" sz="2400" dirty="0"/>
              <a:t>水印鲁棒性：水印承受常规处理的能力</a:t>
            </a:r>
            <a:endParaRPr lang="zh-CN" altLang="en-US" sz="2400" dirty="0"/>
          </a:p>
          <a:p>
            <a:r>
              <a:rPr lang="zh-CN" altLang="en-US" sz="2400" dirty="0"/>
              <a:t>常规处理</a:t>
            </a:r>
            <a:endParaRPr lang="zh-CN" altLang="en-US" sz="2400" dirty="0"/>
          </a:p>
          <a:p>
            <a:pPr lvl="1"/>
            <a:r>
              <a:rPr lang="zh-CN" altLang="en-US" sz="2000" dirty="0"/>
              <a:t>一般信号处理：滤波、加噪、数模和模数转换、重采样等</a:t>
            </a:r>
            <a:endParaRPr lang="zh-CN" altLang="en-US" sz="2000" dirty="0"/>
          </a:p>
          <a:p>
            <a:pPr lvl="1"/>
            <a:r>
              <a:rPr lang="zh-CN" altLang="en-US" sz="2000" dirty="0"/>
              <a:t>一般几何攻击：旋转、放缩等</a:t>
            </a:r>
            <a:endParaRPr lang="zh-CN" altLang="en-US" sz="2000" dirty="0"/>
          </a:p>
          <a:p>
            <a:pPr lvl="1"/>
            <a:r>
              <a:rPr lang="zh-CN" altLang="en-US" sz="2000" dirty="0"/>
              <a:t>共谋和伪造：对于数字指纹而言，水印系统要防止多个单用户合谋去除水印，也不能由其他人伪造水印 </a:t>
            </a:r>
            <a:endParaRPr lang="zh-CN" altLang="en-US" sz="2000" dirty="0"/>
          </a:p>
        </p:txBody>
      </p:sp>
      <p:pic>
        <p:nvPicPr>
          <p:cNvPr id="2" name="图片 1"/>
          <p:cNvPicPr>
            <a:picLocks noChangeAspect="1"/>
          </p:cNvPicPr>
          <p:nvPr/>
        </p:nvPicPr>
        <p:blipFill>
          <a:blip r:embed="rId1"/>
          <a:stretch>
            <a:fillRect/>
          </a:stretch>
        </p:blipFill>
        <p:spPr>
          <a:xfrm>
            <a:off x="303530" y="1340485"/>
            <a:ext cx="8600440" cy="258953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C866B53-0696-4B00-ADA8-69B58A92EE28}" type="slidenum">
              <a:rPr lang="zh-CN" altLang="en-US"/>
            </a:fld>
            <a:endParaRPr lang="en-US" altLang="zh-CN"/>
          </a:p>
        </p:txBody>
      </p:sp>
      <p:sp>
        <p:nvSpPr>
          <p:cNvPr id="73730" name="Rectangle 2"/>
          <p:cNvSpPr>
            <a:spLocks noGrp="1" noChangeArrowheads="1"/>
          </p:cNvSpPr>
          <p:nvPr>
            <p:ph type="title"/>
          </p:nvPr>
        </p:nvSpPr>
        <p:spPr>
          <a:xfrm>
            <a:off x="323528" y="304801"/>
            <a:ext cx="8568952" cy="891952"/>
          </a:xfrm>
        </p:spPr>
        <p:txBody>
          <a:bodyPr/>
          <a:lstStyle/>
          <a:p>
            <a:r>
              <a:rPr lang="zh-CN" altLang="en-US" sz="4000" dirty="0"/>
              <a:t>水印</a:t>
            </a:r>
            <a:r>
              <a:rPr lang="zh-CN" altLang="en-US" sz="4000" dirty="0" smtClean="0"/>
              <a:t>鲁棒性－</a:t>
            </a:r>
            <a:r>
              <a:rPr lang="zh-CN" altLang="en-US" sz="4000" dirty="0"/>
              <a:t>鲁棒性水印的实现方法</a:t>
            </a:r>
            <a:endParaRPr lang="zh-CN" altLang="en-US" sz="4000" dirty="0"/>
          </a:p>
        </p:txBody>
      </p:sp>
      <p:sp>
        <p:nvSpPr>
          <p:cNvPr id="73731" name="Rectangle 3"/>
          <p:cNvSpPr>
            <a:spLocks noGrp="1" noChangeArrowheads="1"/>
          </p:cNvSpPr>
          <p:nvPr>
            <p:ph type="body" idx="1"/>
          </p:nvPr>
        </p:nvSpPr>
        <p:spPr>
          <a:xfrm>
            <a:off x="611560" y="1772816"/>
            <a:ext cx="8285162" cy="4114800"/>
          </a:xfrm>
        </p:spPr>
        <p:txBody>
          <a:bodyPr/>
          <a:lstStyle/>
          <a:p>
            <a:r>
              <a:rPr lang="zh-CN" altLang="en-US" dirty="0"/>
              <a:t>冗余嵌入</a:t>
            </a:r>
            <a:endParaRPr lang="zh-CN" altLang="en-US" dirty="0"/>
          </a:p>
          <a:p>
            <a:pPr lvl="1"/>
            <a:r>
              <a:rPr lang="zh-CN" altLang="en-US" dirty="0"/>
              <a:t>将水印冗余嵌入，是对抗各种失真的通用策略</a:t>
            </a:r>
            <a:endParaRPr lang="zh-CN" altLang="en-US" dirty="0"/>
          </a:p>
          <a:p>
            <a:pPr lvl="1"/>
            <a:r>
              <a:rPr lang="zh-CN" altLang="en-US" dirty="0"/>
              <a:t>冗余嵌入带来的问题是隐藏容量的成倍减少，等容量嵌入引入的噪声大大增加</a:t>
            </a:r>
            <a:endParaRPr lang="zh-CN" altLang="en-US" dirty="0"/>
          </a:p>
          <a:p>
            <a:r>
              <a:rPr lang="zh-CN" altLang="en-US" dirty="0"/>
              <a:t>扩频编码</a:t>
            </a:r>
            <a:endParaRPr lang="zh-CN" altLang="en-US" dirty="0"/>
          </a:p>
          <a:p>
            <a:pPr lvl="1"/>
            <a:r>
              <a:rPr lang="zh-CN" altLang="en-US" dirty="0"/>
              <a:t>扩频编码使水印分散到每个频率上的能量很小，但集中检测的时候检测器输出能具有较高的信噪比 </a:t>
            </a:r>
            <a:endParaRPr lang="zh-CN" altLang="en-US" dirty="0"/>
          </a:p>
          <a:p>
            <a:pPr lvl="0"/>
            <a:r>
              <a:rPr lang="zh-CN" altLang="en-US" sz="2800" dirty="0">
                <a:sym typeface="+mn-ea"/>
              </a:rPr>
              <a:t>在鲁棒性系数中嵌入 </a:t>
            </a:r>
            <a:endParaRPr lang="zh-CN" altLang="en-US" sz="2800" dirty="0"/>
          </a:p>
          <a:p>
            <a:pPr lvl="1"/>
            <a:r>
              <a:rPr lang="zh-CN" altLang="en-US" sz="2800" dirty="0">
                <a:sym typeface="+mn-ea"/>
              </a:rPr>
              <a:t>在变换域中鲁棒性较强的系数中嵌入</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4B897C0-6F6C-44B6-83FC-FB97B3C16488}" type="slidenum">
              <a:rPr lang="zh-CN" altLang="en-US"/>
            </a:fld>
            <a:endParaRPr lang="en-US" altLang="zh-CN"/>
          </a:p>
        </p:txBody>
      </p:sp>
      <p:sp>
        <p:nvSpPr>
          <p:cNvPr id="75778" name="Rectangle 2"/>
          <p:cNvSpPr>
            <a:spLocks noGrp="1" noChangeArrowheads="1"/>
          </p:cNvSpPr>
          <p:nvPr>
            <p:ph type="title"/>
          </p:nvPr>
        </p:nvSpPr>
        <p:spPr/>
        <p:txBody>
          <a:bodyPr/>
          <a:lstStyle/>
          <a:p>
            <a:r>
              <a:rPr lang="zh-CN" altLang="en-US"/>
              <a:t>水印的透明性</a:t>
            </a:r>
            <a:endParaRPr lang="zh-CN" altLang="en-US"/>
          </a:p>
        </p:txBody>
      </p:sp>
      <p:sp>
        <p:nvSpPr>
          <p:cNvPr id="75779" name="Rectangle 3"/>
          <p:cNvSpPr>
            <a:spLocks noGrp="1" noChangeArrowheads="1"/>
          </p:cNvSpPr>
          <p:nvPr>
            <p:ph type="body" idx="1"/>
          </p:nvPr>
        </p:nvSpPr>
        <p:spPr/>
        <p:txBody>
          <a:bodyPr/>
          <a:lstStyle/>
          <a:p>
            <a:r>
              <a:rPr lang="zh-CN" altLang="en-US"/>
              <a:t>随着嵌入水印信息量的增加，水印载体的质量必然下降 </a:t>
            </a:r>
            <a:endParaRPr lang="zh-CN" altLang="en-US"/>
          </a:p>
          <a:p>
            <a:r>
              <a:rPr lang="zh-CN" altLang="en-US"/>
              <a:t>水印透明性的评价</a:t>
            </a:r>
            <a:endParaRPr lang="zh-CN" altLang="en-US"/>
          </a:p>
          <a:p>
            <a:pPr lvl="1"/>
            <a:r>
              <a:rPr lang="zh-CN" altLang="en-US"/>
              <a:t>主观</a:t>
            </a:r>
            <a:r>
              <a:rPr lang="en-US" altLang="zh-CN"/>
              <a:t>MOS</a:t>
            </a:r>
            <a:r>
              <a:rPr lang="zh-CN" altLang="en-US"/>
              <a:t>值</a:t>
            </a:r>
            <a:endParaRPr lang="zh-CN" altLang="en-US"/>
          </a:p>
          <a:p>
            <a:pPr lvl="1"/>
            <a:r>
              <a:rPr lang="zh-CN" altLang="en-US"/>
              <a:t>客观信噪比</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6573BD2-3984-4D04-B466-DFB86103EFC4}" type="slidenum">
              <a:rPr lang="en-US" altLang="zh-CN"/>
            </a:fld>
            <a:endParaRPr lang="en-US" altLang="zh-CN"/>
          </a:p>
        </p:txBody>
      </p:sp>
      <p:sp>
        <p:nvSpPr>
          <p:cNvPr id="16387" name="Rectangle 3"/>
          <p:cNvSpPr>
            <a:spLocks noGrp="1" noChangeArrowheads="1"/>
          </p:cNvSpPr>
          <p:nvPr>
            <p:ph type="body" idx="1"/>
          </p:nvPr>
        </p:nvSpPr>
        <p:spPr>
          <a:xfrm>
            <a:off x="611560" y="1556792"/>
            <a:ext cx="7772400" cy="4500562"/>
          </a:xfrm>
        </p:spPr>
        <p:txBody>
          <a:bodyPr/>
          <a:lstStyle/>
          <a:p>
            <a:pPr>
              <a:lnSpc>
                <a:spcPct val="90000"/>
              </a:lnSpc>
            </a:pPr>
            <a:r>
              <a:rPr lang="zh-CN" altLang="en-US" dirty="0"/>
              <a:t>远古时代的隐写术</a:t>
            </a:r>
            <a:endParaRPr lang="zh-CN" altLang="en-US" dirty="0"/>
          </a:p>
          <a:p>
            <a:pPr marL="609600" indent="-609600"/>
            <a:endParaRPr lang="zh-CN" altLang="en-US" sz="2400" b="1" dirty="0">
              <a:latin typeface="华文细黑" panose="02010600040101010101" pitchFamily="2" charset="-122"/>
              <a:ea typeface="华文细黑" panose="02010600040101010101" pitchFamily="2" charset="-122"/>
            </a:endParaRPr>
          </a:p>
          <a:p>
            <a:pPr lvl="1"/>
            <a:r>
              <a:rPr lang="zh-CN" altLang="en-US" b="1" dirty="0" smtClean="0">
                <a:latin typeface="华文细黑" panose="02010600040101010101" pitchFamily="2" charset="-122"/>
                <a:ea typeface="华文细黑" panose="02010600040101010101" pitchFamily="2" charset="-122"/>
              </a:rPr>
              <a:t>用</a:t>
            </a:r>
            <a:r>
              <a:rPr lang="zh-CN" altLang="en-US" b="1" dirty="0">
                <a:latin typeface="华文细黑" panose="02010600040101010101" pitchFamily="2" charset="-122"/>
                <a:ea typeface="华文细黑" panose="02010600040101010101" pitchFamily="2" charset="-122"/>
              </a:rPr>
              <a:t>头发掩盖信息 </a:t>
            </a:r>
            <a:endParaRPr lang="zh-CN" altLang="en-US" b="1" dirty="0">
              <a:latin typeface="华文细黑" panose="02010600040101010101" pitchFamily="2" charset="-122"/>
              <a:ea typeface="华文细黑" panose="02010600040101010101" pitchFamily="2" charset="-122"/>
            </a:endParaRPr>
          </a:p>
          <a:p>
            <a:pPr lvl="1"/>
            <a:r>
              <a:rPr lang="zh-CN" altLang="en-US" b="1" dirty="0" smtClean="0">
                <a:latin typeface="华文细黑" panose="02010600040101010101" pitchFamily="2" charset="-122"/>
                <a:ea typeface="华文细黑" panose="02010600040101010101" pitchFamily="2" charset="-122"/>
              </a:rPr>
              <a:t>使用</a:t>
            </a:r>
            <a:r>
              <a:rPr lang="zh-CN" altLang="en-US" b="1" dirty="0">
                <a:latin typeface="华文细黑" panose="02010600040101010101" pitchFamily="2" charset="-122"/>
                <a:ea typeface="华文细黑" panose="02010600040101010101" pitchFamily="2" charset="-122"/>
              </a:rPr>
              <a:t>记书板隐藏信息 </a:t>
            </a:r>
            <a:endParaRPr lang="zh-CN" altLang="en-US" b="1" dirty="0">
              <a:latin typeface="华文细黑" panose="02010600040101010101" pitchFamily="2" charset="-122"/>
              <a:ea typeface="华文细黑" panose="02010600040101010101" pitchFamily="2" charset="-122"/>
            </a:endParaRPr>
          </a:p>
          <a:p>
            <a:pPr lvl="1"/>
            <a:r>
              <a:rPr lang="zh-CN" altLang="en-US" b="1" dirty="0" smtClean="0">
                <a:latin typeface="华文细黑" panose="02010600040101010101" pitchFamily="2" charset="-122"/>
                <a:ea typeface="华文细黑" panose="02010600040101010101" pitchFamily="2" charset="-122"/>
              </a:rPr>
              <a:t>使用</a:t>
            </a:r>
            <a:r>
              <a:rPr lang="zh-CN" altLang="en-US" b="1" dirty="0">
                <a:latin typeface="华文细黑" panose="02010600040101010101" pitchFamily="2" charset="-122"/>
                <a:ea typeface="华文细黑" panose="02010600040101010101" pitchFamily="2" charset="-122"/>
              </a:rPr>
              <a:t>音乐谱隐藏信息 </a:t>
            </a:r>
            <a:endParaRPr lang="zh-CN" altLang="en-US" b="1" dirty="0">
              <a:latin typeface="华文细黑" panose="02010600040101010101" pitchFamily="2" charset="-122"/>
              <a:ea typeface="华文细黑" panose="02010600040101010101" pitchFamily="2" charset="-122"/>
            </a:endParaRPr>
          </a:p>
          <a:p>
            <a:pPr lvl="1"/>
            <a:r>
              <a:rPr lang="zh-CN" altLang="en-US" b="1" dirty="0" smtClean="0">
                <a:latin typeface="华文细黑" panose="02010600040101010101" pitchFamily="2" charset="-122"/>
                <a:ea typeface="华文细黑" panose="02010600040101010101" pitchFamily="2" charset="-122"/>
              </a:rPr>
              <a:t>使用</a:t>
            </a:r>
            <a:r>
              <a:rPr lang="zh-CN" altLang="en-US" b="1" dirty="0">
                <a:latin typeface="华文细黑" panose="02010600040101010101" pitchFamily="2" charset="-122"/>
                <a:ea typeface="华文细黑" panose="02010600040101010101" pitchFamily="2" charset="-122"/>
              </a:rPr>
              <a:t>离合诗隐藏信息 </a:t>
            </a:r>
            <a:endParaRPr lang="zh-CN" altLang="en-US" b="1" dirty="0">
              <a:latin typeface="华文细黑" panose="02010600040101010101" pitchFamily="2" charset="-122"/>
              <a:ea typeface="华文细黑" panose="02010600040101010101" pitchFamily="2" charset="-122"/>
            </a:endParaRPr>
          </a:p>
          <a:p>
            <a:pPr lvl="1"/>
            <a:r>
              <a:rPr lang="zh-CN" altLang="en-US" b="1" dirty="0" smtClean="0">
                <a:latin typeface="华文细黑" panose="02010600040101010101" pitchFamily="2" charset="-122"/>
                <a:ea typeface="华文细黑" panose="02010600040101010101" pitchFamily="2" charset="-122"/>
              </a:rPr>
              <a:t>使用</a:t>
            </a:r>
            <a:r>
              <a:rPr lang="zh-CN" altLang="en-US" b="1" dirty="0">
                <a:latin typeface="华文细黑" panose="02010600040101010101" pitchFamily="2" charset="-122"/>
                <a:ea typeface="华文细黑" panose="02010600040101010101" pitchFamily="2" charset="-122"/>
              </a:rPr>
              <a:t>微小图隐藏信息</a:t>
            </a:r>
            <a:r>
              <a:rPr lang="zh-CN" altLang="en-US" b="1" dirty="0"/>
              <a:t> </a:t>
            </a:r>
            <a:endParaRPr lang="en-US" altLang="zh-CN" b="1" dirty="0" smtClean="0"/>
          </a:p>
          <a:p>
            <a:pPr lvl="1"/>
            <a:r>
              <a:rPr lang="zh-CN" altLang="en-US" b="1" dirty="0" smtClean="0">
                <a:latin typeface="华文细黑" panose="02010600040101010101" pitchFamily="2" charset="-122"/>
                <a:ea typeface="华文细黑" panose="02010600040101010101" pitchFamily="2" charset="-122"/>
              </a:rPr>
              <a:t>使用化学方法隐藏</a:t>
            </a:r>
            <a:r>
              <a:rPr lang="zh-CN" altLang="en-US" b="1" dirty="0">
                <a:latin typeface="华文细黑" panose="02010600040101010101" pitchFamily="2" charset="-122"/>
                <a:ea typeface="华文细黑" panose="02010600040101010101" pitchFamily="2" charset="-122"/>
              </a:rPr>
              <a:t>信息</a:t>
            </a:r>
            <a:r>
              <a:rPr lang="zh-CN" altLang="en-US" b="1" dirty="0"/>
              <a:t> </a:t>
            </a:r>
            <a:endParaRPr lang="en-US" altLang="zh-CN" b="1" dirty="0" smtClean="0"/>
          </a:p>
          <a:p>
            <a:pPr lvl="1"/>
            <a:endParaRPr lang="zh-CN" altLang="en-US" b="1" dirty="0"/>
          </a:p>
          <a:p>
            <a:pPr lvl="1"/>
            <a:endParaRPr lang="zh-CN" altLang="en-US" b="1" dirty="0"/>
          </a:p>
          <a:p>
            <a:pPr marL="609600" indent="-609600">
              <a:buFont typeface="Wingdings" panose="05000000000000000000" pitchFamily="2" charset="2"/>
              <a:buNone/>
            </a:pPr>
            <a:endParaRPr lang="en-US" altLang="zh-CN" sz="2400" b="1" dirty="0"/>
          </a:p>
        </p:txBody>
      </p:sp>
      <p:sp>
        <p:nvSpPr>
          <p:cNvPr id="7" name="Rectangle 2"/>
          <p:cNvSpPr>
            <a:spLocks noGrp="1" noChangeArrowheads="1"/>
          </p:cNvSpPr>
          <p:nvPr>
            <p:ph type="title"/>
          </p:nvPr>
        </p:nvSpPr>
        <p:spPr>
          <a:xfrm>
            <a:off x="574675" y="304801"/>
            <a:ext cx="8001000" cy="891952"/>
          </a:xfrm>
        </p:spPr>
        <p:txBody>
          <a:bodyPr/>
          <a:lstStyle/>
          <a:p>
            <a:r>
              <a:rPr lang="zh-CN" altLang="en-US" dirty="0" smtClean="0"/>
              <a:t>古代的信息隐藏</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D807262C-5502-4C38-AC55-90DFBFC73069}" type="slidenum">
              <a:rPr lang="zh-CN" altLang="en-US"/>
            </a:fld>
            <a:endParaRPr lang="en-US" altLang="zh-CN"/>
          </a:p>
        </p:txBody>
      </p:sp>
      <p:sp>
        <p:nvSpPr>
          <p:cNvPr id="76802" name="Rectangle 2"/>
          <p:cNvSpPr>
            <a:spLocks noGrp="1" noChangeArrowheads="1"/>
          </p:cNvSpPr>
          <p:nvPr>
            <p:ph type="title"/>
          </p:nvPr>
        </p:nvSpPr>
        <p:spPr/>
        <p:txBody>
          <a:bodyPr/>
          <a:lstStyle/>
          <a:p>
            <a:r>
              <a:rPr lang="zh-CN" altLang="en-US"/>
              <a:t>水印透明性的主观度量</a:t>
            </a:r>
            <a:endParaRPr lang="zh-CN" altLang="en-US"/>
          </a:p>
        </p:txBody>
      </p:sp>
      <p:sp>
        <p:nvSpPr>
          <p:cNvPr id="76803" name="Rectangle 3"/>
          <p:cNvSpPr>
            <a:spLocks noGrp="1" noChangeArrowheads="1"/>
          </p:cNvSpPr>
          <p:nvPr>
            <p:ph type="body" idx="1"/>
          </p:nvPr>
        </p:nvSpPr>
        <p:spPr>
          <a:xfrm>
            <a:off x="641350" y="1326303"/>
            <a:ext cx="8001000" cy="4267200"/>
          </a:xfrm>
        </p:spPr>
        <p:txBody>
          <a:bodyPr/>
          <a:lstStyle/>
          <a:p>
            <a:r>
              <a:rPr lang="zh-CN" altLang="en-US" dirty="0"/>
              <a:t>以图像为例</a:t>
            </a:r>
            <a:endParaRPr lang="zh-CN" altLang="en-US" dirty="0"/>
          </a:p>
          <a:p>
            <a:r>
              <a:rPr lang="zh-CN" altLang="en-US" dirty="0"/>
              <a:t>观察者对图像进行观测，给出评价 </a:t>
            </a:r>
            <a:endParaRPr lang="zh-CN" altLang="en-US" dirty="0"/>
          </a:p>
          <a:p>
            <a:r>
              <a:rPr lang="en-US" altLang="zh-CN" dirty="0"/>
              <a:t>ITU-R Rec.500</a:t>
            </a:r>
            <a:r>
              <a:rPr lang="zh-CN" altLang="en-US" dirty="0"/>
              <a:t>图像质量度量</a:t>
            </a:r>
            <a:endParaRPr lang="zh-CN" altLang="en-US" dirty="0"/>
          </a:p>
        </p:txBody>
      </p:sp>
      <p:grpSp>
        <p:nvGrpSpPr>
          <p:cNvPr id="76804" name="Group 4"/>
          <p:cNvGrpSpPr/>
          <p:nvPr/>
        </p:nvGrpSpPr>
        <p:grpSpPr bwMode="auto">
          <a:xfrm>
            <a:off x="1416817" y="3248873"/>
            <a:ext cx="6477000" cy="2819400"/>
            <a:chOff x="-3" y="-3"/>
            <a:chExt cx="3259" cy="1158"/>
          </a:xfrm>
        </p:grpSpPr>
        <p:grpSp>
          <p:nvGrpSpPr>
            <p:cNvPr id="76805" name="Group 5"/>
            <p:cNvGrpSpPr/>
            <p:nvPr/>
          </p:nvGrpSpPr>
          <p:grpSpPr bwMode="auto">
            <a:xfrm>
              <a:off x="0" y="0"/>
              <a:ext cx="3253" cy="1152"/>
              <a:chOff x="0" y="0"/>
              <a:chExt cx="3253" cy="1152"/>
            </a:xfrm>
          </p:grpSpPr>
          <p:grpSp>
            <p:nvGrpSpPr>
              <p:cNvPr id="76806" name="Group 6"/>
              <p:cNvGrpSpPr/>
              <p:nvPr/>
            </p:nvGrpSpPr>
            <p:grpSpPr bwMode="auto">
              <a:xfrm>
                <a:off x="0" y="0"/>
                <a:ext cx="849" cy="384"/>
                <a:chOff x="0" y="0"/>
                <a:chExt cx="849" cy="384"/>
              </a:xfrm>
            </p:grpSpPr>
            <p:sp>
              <p:nvSpPr>
                <p:cNvPr id="76807" name="Rectangle 7"/>
                <p:cNvSpPr>
                  <a:spLocks noChangeArrowheads="1"/>
                </p:cNvSpPr>
                <p:nvPr/>
              </p:nvSpPr>
              <p:spPr bwMode="auto">
                <a:xfrm>
                  <a:off x="43" y="0"/>
                  <a:ext cx="76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000">
                      <a:latin typeface="Times New Roman" panose="02020603050405020304" pitchFamily="18" charset="0"/>
                    </a:rPr>
                    <a:t>等级级别</a:t>
                  </a:r>
                  <a:endParaRPr lang="zh-CN" altLang="en-US" sz="2000">
                    <a:latin typeface="Times New Roman" panose="02020603050405020304" pitchFamily="18" charset="0"/>
                  </a:endParaRPr>
                </a:p>
              </p:txBody>
            </p:sp>
            <p:sp>
              <p:nvSpPr>
                <p:cNvPr id="76808" name="Rectangle 8"/>
                <p:cNvSpPr>
                  <a:spLocks noChangeArrowheads="1"/>
                </p:cNvSpPr>
                <p:nvPr/>
              </p:nvSpPr>
              <p:spPr bwMode="auto">
                <a:xfrm>
                  <a:off x="0" y="0"/>
                  <a:ext cx="849"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6809" name="Group 9"/>
              <p:cNvGrpSpPr/>
              <p:nvPr/>
            </p:nvGrpSpPr>
            <p:grpSpPr bwMode="auto">
              <a:xfrm>
                <a:off x="849" y="0"/>
                <a:ext cx="1595" cy="384"/>
                <a:chOff x="849" y="0"/>
                <a:chExt cx="1595" cy="384"/>
              </a:xfrm>
            </p:grpSpPr>
            <p:sp>
              <p:nvSpPr>
                <p:cNvPr id="76810" name="Rectangle 10"/>
                <p:cNvSpPr>
                  <a:spLocks noChangeArrowheads="1"/>
                </p:cNvSpPr>
                <p:nvPr/>
              </p:nvSpPr>
              <p:spPr bwMode="auto">
                <a:xfrm>
                  <a:off x="892" y="0"/>
                  <a:ext cx="150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000">
                      <a:latin typeface="Times New Roman" panose="02020603050405020304" pitchFamily="18" charset="0"/>
                    </a:rPr>
                    <a:t>损  害</a:t>
                  </a:r>
                  <a:endParaRPr lang="zh-CN" altLang="en-US" sz="2000">
                    <a:latin typeface="Times New Roman" panose="02020603050405020304" pitchFamily="18" charset="0"/>
                  </a:endParaRPr>
                </a:p>
                <a:p>
                  <a:pPr algn="just" eaLnBrk="0" hangingPunct="0"/>
                  <a:endParaRPr lang="zh-CN" altLang="en-US" sz="2000">
                    <a:latin typeface="Times New Roman" panose="02020603050405020304" pitchFamily="18" charset="0"/>
                  </a:endParaRPr>
                </a:p>
              </p:txBody>
            </p:sp>
            <p:sp>
              <p:nvSpPr>
                <p:cNvPr id="76811" name="Rectangle 11"/>
                <p:cNvSpPr>
                  <a:spLocks noChangeArrowheads="1"/>
                </p:cNvSpPr>
                <p:nvPr/>
              </p:nvSpPr>
              <p:spPr bwMode="auto">
                <a:xfrm>
                  <a:off x="849" y="0"/>
                  <a:ext cx="159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6812" name="Group 12"/>
              <p:cNvGrpSpPr/>
              <p:nvPr/>
            </p:nvGrpSpPr>
            <p:grpSpPr bwMode="auto">
              <a:xfrm>
                <a:off x="2444" y="0"/>
                <a:ext cx="809" cy="384"/>
                <a:chOff x="2444" y="0"/>
                <a:chExt cx="809" cy="384"/>
              </a:xfrm>
            </p:grpSpPr>
            <p:sp>
              <p:nvSpPr>
                <p:cNvPr id="76813" name="Rectangle 13"/>
                <p:cNvSpPr>
                  <a:spLocks noChangeArrowheads="1"/>
                </p:cNvSpPr>
                <p:nvPr/>
              </p:nvSpPr>
              <p:spPr bwMode="auto">
                <a:xfrm>
                  <a:off x="2487" y="0"/>
                  <a:ext cx="72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000">
                      <a:latin typeface="Times New Roman" panose="02020603050405020304" pitchFamily="18" charset="0"/>
                    </a:rPr>
                    <a:t>质   量</a:t>
                  </a:r>
                  <a:endParaRPr lang="zh-CN" altLang="en-US" sz="2000">
                    <a:latin typeface="Times New Roman" panose="02020603050405020304" pitchFamily="18" charset="0"/>
                  </a:endParaRPr>
                </a:p>
                <a:p>
                  <a:pPr algn="just" eaLnBrk="0" hangingPunct="0"/>
                  <a:endParaRPr lang="zh-CN" altLang="en-US" sz="2000">
                    <a:latin typeface="Times New Roman" panose="02020603050405020304" pitchFamily="18" charset="0"/>
                  </a:endParaRPr>
                </a:p>
              </p:txBody>
            </p:sp>
            <p:sp>
              <p:nvSpPr>
                <p:cNvPr id="76814" name="Rectangle 14"/>
                <p:cNvSpPr>
                  <a:spLocks noChangeArrowheads="1"/>
                </p:cNvSpPr>
                <p:nvPr/>
              </p:nvSpPr>
              <p:spPr bwMode="auto">
                <a:xfrm>
                  <a:off x="2444" y="0"/>
                  <a:ext cx="809"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6815" name="Group 15"/>
              <p:cNvGrpSpPr/>
              <p:nvPr/>
            </p:nvGrpSpPr>
            <p:grpSpPr bwMode="auto">
              <a:xfrm>
                <a:off x="0" y="384"/>
                <a:ext cx="849" cy="768"/>
                <a:chOff x="0" y="384"/>
                <a:chExt cx="849" cy="768"/>
              </a:xfrm>
            </p:grpSpPr>
            <p:sp>
              <p:nvSpPr>
                <p:cNvPr id="76816" name="Rectangle 16"/>
                <p:cNvSpPr>
                  <a:spLocks noChangeArrowheads="1"/>
                </p:cNvSpPr>
                <p:nvPr/>
              </p:nvSpPr>
              <p:spPr bwMode="auto">
                <a:xfrm>
                  <a:off x="43" y="384"/>
                  <a:ext cx="763"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76250" algn="just"/>
                  <a:r>
                    <a:rPr lang="zh-CN" altLang="en-US" sz="2000">
                      <a:latin typeface="Times New Roman" panose="02020603050405020304" pitchFamily="18" charset="0"/>
                    </a:rPr>
                    <a:t>5</a:t>
                  </a:r>
                  <a:endParaRPr lang="zh-CN" altLang="en-US" sz="2000">
                    <a:latin typeface="Times New Roman" panose="02020603050405020304" pitchFamily="18" charset="0"/>
                  </a:endParaRPr>
                </a:p>
                <a:p>
                  <a:pPr indent="476250" algn="just" eaLnBrk="0" hangingPunct="0"/>
                  <a:r>
                    <a:rPr lang="zh-CN" altLang="en-US" sz="2000">
                      <a:latin typeface="Times New Roman" panose="02020603050405020304" pitchFamily="18" charset="0"/>
                    </a:rPr>
                    <a:t>4</a:t>
                  </a:r>
                  <a:endParaRPr lang="zh-CN" altLang="en-US" sz="2000">
                    <a:latin typeface="Times New Roman" panose="02020603050405020304" pitchFamily="18" charset="0"/>
                  </a:endParaRPr>
                </a:p>
                <a:p>
                  <a:pPr indent="476250" algn="just" eaLnBrk="0" hangingPunct="0"/>
                  <a:r>
                    <a:rPr lang="zh-CN" altLang="en-US" sz="2000">
                      <a:latin typeface="Times New Roman" panose="02020603050405020304" pitchFamily="18" charset="0"/>
                    </a:rPr>
                    <a:t>3</a:t>
                  </a:r>
                  <a:endParaRPr lang="zh-CN" altLang="en-US" sz="2000">
                    <a:latin typeface="Times New Roman" panose="02020603050405020304" pitchFamily="18" charset="0"/>
                  </a:endParaRPr>
                </a:p>
                <a:p>
                  <a:pPr indent="476250" algn="just" eaLnBrk="0" hangingPunct="0"/>
                  <a:r>
                    <a:rPr lang="zh-CN" altLang="en-US" sz="2000">
                      <a:latin typeface="Times New Roman" panose="02020603050405020304" pitchFamily="18" charset="0"/>
                    </a:rPr>
                    <a:t>2</a:t>
                  </a:r>
                  <a:endParaRPr lang="zh-CN" altLang="en-US" sz="2000">
                    <a:latin typeface="Times New Roman" panose="02020603050405020304" pitchFamily="18" charset="0"/>
                  </a:endParaRPr>
                </a:p>
                <a:p>
                  <a:pPr indent="476250" algn="just" eaLnBrk="0" hangingPunct="0"/>
                  <a:r>
                    <a:rPr lang="zh-CN" altLang="en-US" sz="2000">
                      <a:latin typeface="Times New Roman" panose="02020603050405020304" pitchFamily="18" charset="0"/>
                    </a:rPr>
                    <a:t>1</a:t>
                  </a:r>
                  <a:endParaRPr lang="zh-CN" altLang="en-US" sz="2000">
                    <a:latin typeface="Times New Roman" panose="02020603050405020304" pitchFamily="18" charset="0"/>
                  </a:endParaRPr>
                </a:p>
              </p:txBody>
            </p:sp>
            <p:sp>
              <p:nvSpPr>
                <p:cNvPr id="76817" name="Rectangle 17"/>
                <p:cNvSpPr>
                  <a:spLocks noChangeArrowheads="1"/>
                </p:cNvSpPr>
                <p:nvPr/>
              </p:nvSpPr>
              <p:spPr bwMode="auto">
                <a:xfrm>
                  <a:off x="0" y="384"/>
                  <a:ext cx="849" cy="76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6818" name="Group 18"/>
              <p:cNvGrpSpPr/>
              <p:nvPr/>
            </p:nvGrpSpPr>
            <p:grpSpPr bwMode="auto">
              <a:xfrm>
                <a:off x="849" y="384"/>
                <a:ext cx="1595" cy="768"/>
                <a:chOff x="849" y="384"/>
                <a:chExt cx="1595" cy="768"/>
              </a:xfrm>
            </p:grpSpPr>
            <p:sp>
              <p:nvSpPr>
                <p:cNvPr id="76819" name="Rectangle 19"/>
                <p:cNvSpPr>
                  <a:spLocks noChangeArrowheads="1"/>
                </p:cNvSpPr>
                <p:nvPr/>
              </p:nvSpPr>
              <p:spPr bwMode="auto">
                <a:xfrm>
                  <a:off x="892" y="384"/>
                  <a:ext cx="1509"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2000">
                      <a:latin typeface="Times New Roman" panose="02020603050405020304" pitchFamily="18" charset="0"/>
                    </a:rPr>
                    <a:t>不可察觉</a:t>
                  </a:r>
                  <a:endParaRPr lang="zh-CN" altLang="en-US" sz="2000">
                    <a:latin typeface="Times New Roman" panose="02020603050405020304" pitchFamily="18" charset="0"/>
                  </a:endParaRPr>
                </a:p>
                <a:p>
                  <a:pPr algn="just" eaLnBrk="0" hangingPunct="0"/>
                  <a:r>
                    <a:rPr lang="zh-CN" altLang="en-US" sz="2000">
                      <a:latin typeface="Times New Roman" panose="02020603050405020304" pitchFamily="18" charset="0"/>
                    </a:rPr>
                    <a:t>可察觉，不让人厌烦</a:t>
                  </a:r>
                  <a:endParaRPr lang="zh-CN" altLang="en-US" sz="2000">
                    <a:latin typeface="Times New Roman" panose="02020603050405020304" pitchFamily="18" charset="0"/>
                  </a:endParaRPr>
                </a:p>
                <a:p>
                  <a:pPr algn="just" eaLnBrk="0" hangingPunct="0"/>
                  <a:r>
                    <a:rPr lang="zh-CN" altLang="en-US" sz="2000">
                      <a:latin typeface="Times New Roman" panose="02020603050405020304" pitchFamily="18" charset="0"/>
                    </a:rPr>
                    <a:t>轻微的让人厌烦</a:t>
                  </a:r>
                  <a:endParaRPr lang="zh-CN" altLang="en-US" sz="2000">
                    <a:latin typeface="Times New Roman" panose="02020603050405020304" pitchFamily="18" charset="0"/>
                  </a:endParaRPr>
                </a:p>
                <a:p>
                  <a:pPr algn="just" eaLnBrk="0" hangingPunct="0"/>
                  <a:r>
                    <a:rPr lang="zh-CN" altLang="en-US" sz="2000">
                      <a:latin typeface="Times New Roman" panose="02020603050405020304" pitchFamily="18" charset="0"/>
                    </a:rPr>
                    <a:t>让人厌烦</a:t>
                  </a:r>
                  <a:endParaRPr lang="zh-CN" altLang="en-US" sz="2000">
                    <a:latin typeface="Times New Roman" panose="02020603050405020304" pitchFamily="18" charset="0"/>
                  </a:endParaRPr>
                </a:p>
                <a:p>
                  <a:pPr algn="just" eaLnBrk="0" hangingPunct="0"/>
                  <a:r>
                    <a:rPr lang="zh-CN" altLang="en-US" sz="2000">
                      <a:latin typeface="Times New Roman" panose="02020603050405020304" pitchFamily="18" charset="0"/>
                    </a:rPr>
                    <a:t>非常让人厌烦</a:t>
                  </a:r>
                  <a:endParaRPr lang="zh-CN" altLang="en-US" sz="2000">
                    <a:latin typeface="Times New Roman" panose="02020603050405020304" pitchFamily="18" charset="0"/>
                  </a:endParaRPr>
                </a:p>
              </p:txBody>
            </p:sp>
            <p:sp>
              <p:nvSpPr>
                <p:cNvPr id="76820" name="Rectangle 20"/>
                <p:cNvSpPr>
                  <a:spLocks noChangeArrowheads="1"/>
                </p:cNvSpPr>
                <p:nvPr/>
              </p:nvSpPr>
              <p:spPr bwMode="auto">
                <a:xfrm>
                  <a:off x="849" y="384"/>
                  <a:ext cx="1595" cy="76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6821" name="Group 21"/>
              <p:cNvGrpSpPr/>
              <p:nvPr/>
            </p:nvGrpSpPr>
            <p:grpSpPr bwMode="auto">
              <a:xfrm>
                <a:off x="2444" y="384"/>
                <a:ext cx="809" cy="768"/>
                <a:chOff x="2444" y="384"/>
                <a:chExt cx="809" cy="768"/>
              </a:xfrm>
            </p:grpSpPr>
            <p:sp>
              <p:nvSpPr>
                <p:cNvPr id="76822" name="Rectangle 22"/>
                <p:cNvSpPr>
                  <a:spLocks noChangeArrowheads="1"/>
                </p:cNvSpPr>
                <p:nvPr/>
              </p:nvSpPr>
              <p:spPr bwMode="auto">
                <a:xfrm>
                  <a:off x="2487" y="384"/>
                  <a:ext cx="723"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00050" algn="just"/>
                  <a:r>
                    <a:rPr lang="zh-CN" altLang="en-US" sz="2000">
                      <a:latin typeface="Times New Roman" panose="02020603050405020304" pitchFamily="18" charset="0"/>
                    </a:rPr>
                    <a:t>优</a:t>
                  </a:r>
                  <a:endParaRPr lang="zh-CN" altLang="en-US" sz="2000">
                    <a:latin typeface="Times New Roman" panose="02020603050405020304" pitchFamily="18" charset="0"/>
                  </a:endParaRPr>
                </a:p>
                <a:p>
                  <a:pPr indent="400050" algn="just" eaLnBrk="0" hangingPunct="0"/>
                  <a:r>
                    <a:rPr lang="zh-CN" altLang="en-US" sz="2000">
                      <a:latin typeface="Times New Roman" panose="02020603050405020304" pitchFamily="18" charset="0"/>
                    </a:rPr>
                    <a:t>良</a:t>
                  </a:r>
                  <a:endParaRPr lang="zh-CN" altLang="en-US" sz="2000">
                    <a:latin typeface="Times New Roman" panose="02020603050405020304" pitchFamily="18" charset="0"/>
                  </a:endParaRPr>
                </a:p>
                <a:p>
                  <a:pPr indent="400050" algn="just" eaLnBrk="0" hangingPunct="0"/>
                  <a:r>
                    <a:rPr lang="zh-CN" altLang="en-US" sz="2000">
                      <a:latin typeface="Times New Roman" panose="02020603050405020304" pitchFamily="18" charset="0"/>
                    </a:rPr>
                    <a:t>中</a:t>
                  </a:r>
                  <a:endParaRPr lang="zh-CN" altLang="en-US" sz="2000">
                    <a:latin typeface="Times New Roman" panose="02020603050405020304" pitchFamily="18" charset="0"/>
                  </a:endParaRPr>
                </a:p>
                <a:p>
                  <a:pPr indent="400050" algn="just" eaLnBrk="0" hangingPunct="0"/>
                  <a:r>
                    <a:rPr lang="zh-CN" altLang="en-US" sz="2000">
                      <a:latin typeface="Times New Roman" panose="02020603050405020304" pitchFamily="18" charset="0"/>
                    </a:rPr>
                    <a:t>差</a:t>
                  </a:r>
                  <a:endParaRPr lang="zh-CN" altLang="en-US" sz="2000">
                    <a:latin typeface="Times New Roman" panose="02020603050405020304" pitchFamily="18" charset="0"/>
                  </a:endParaRPr>
                </a:p>
                <a:p>
                  <a:pPr indent="400050" algn="just" eaLnBrk="0" hangingPunct="0"/>
                  <a:r>
                    <a:rPr lang="zh-CN" altLang="en-US" sz="2000">
                      <a:latin typeface="Times New Roman" panose="02020603050405020304" pitchFamily="18" charset="0"/>
                    </a:rPr>
                    <a:t>极差</a:t>
                  </a:r>
                  <a:endParaRPr lang="zh-CN" altLang="en-US" sz="2000">
                    <a:latin typeface="Times New Roman" panose="02020603050405020304" pitchFamily="18" charset="0"/>
                  </a:endParaRPr>
                </a:p>
              </p:txBody>
            </p:sp>
            <p:sp>
              <p:nvSpPr>
                <p:cNvPr id="76823" name="Rectangle 23"/>
                <p:cNvSpPr>
                  <a:spLocks noChangeArrowheads="1"/>
                </p:cNvSpPr>
                <p:nvPr/>
              </p:nvSpPr>
              <p:spPr bwMode="auto">
                <a:xfrm>
                  <a:off x="2444" y="384"/>
                  <a:ext cx="809" cy="76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76824" name="Rectangle 24"/>
            <p:cNvSpPr>
              <a:spLocks noChangeArrowheads="1"/>
            </p:cNvSpPr>
            <p:nvPr/>
          </p:nvSpPr>
          <p:spPr bwMode="auto">
            <a:xfrm>
              <a:off x="-3" y="-3"/>
              <a:ext cx="3259" cy="1158"/>
            </a:xfrm>
            <a:prstGeom prst="rect">
              <a:avLst/>
            </a:prstGeom>
            <a:noFill/>
            <a:ln w="9525">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5"/>
          <p:cNvSpPr>
            <a:spLocks noGrp="1"/>
          </p:cNvSpPr>
          <p:nvPr>
            <p:ph type="sldNum" sz="quarter" idx="12"/>
          </p:nvPr>
        </p:nvSpPr>
        <p:spPr>
          <a:xfrm>
            <a:off x="5962600" y="5889526"/>
            <a:ext cx="1981200" cy="339725"/>
          </a:xfrm>
        </p:spPr>
        <p:txBody>
          <a:bodyPr/>
          <a:lstStyle/>
          <a:p>
            <a:fld id="{86B0927A-976A-4103-BD7F-B58EF702B81A}" type="slidenum">
              <a:rPr lang="zh-CN" altLang="en-US"/>
            </a:fld>
            <a:endParaRPr lang="en-US" altLang="zh-CN"/>
          </a:p>
        </p:txBody>
      </p:sp>
      <p:sp>
        <p:nvSpPr>
          <p:cNvPr id="110594" name="Rectangle 2"/>
          <p:cNvSpPr>
            <a:spLocks noGrp="1" noChangeArrowheads="1"/>
          </p:cNvSpPr>
          <p:nvPr>
            <p:ph type="title"/>
          </p:nvPr>
        </p:nvSpPr>
        <p:spPr/>
        <p:txBody>
          <a:bodyPr/>
          <a:lstStyle/>
          <a:p>
            <a:r>
              <a:rPr lang="zh-CN" altLang="en-US" sz="4000"/>
              <a:t>水印透明性的客观度量</a:t>
            </a:r>
            <a:br>
              <a:rPr lang="zh-CN" altLang="en-US" sz="4000"/>
            </a:br>
            <a:r>
              <a:rPr lang="zh-CN" altLang="en-US" sz="4000"/>
              <a:t>－客观失真度量</a:t>
            </a:r>
            <a:endParaRPr lang="zh-CN" altLang="en-US" sz="4000"/>
          </a:p>
        </p:txBody>
      </p:sp>
      <p:graphicFrame>
        <p:nvGraphicFramePr>
          <p:cNvPr id="110595" name="Object 3"/>
          <p:cNvGraphicFramePr>
            <a:graphicFrameLocks noChangeAspect="1"/>
          </p:cNvGraphicFramePr>
          <p:nvPr/>
        </p:nvGraphicFramePr>
        <p:xfrm>
          <a:off x="4057600" y="2022376"/>
          <a:ext cx="2438400" cy="673100"/>
        </p:xfrm>
        <a:graphic>
          <a:graphicData uri="http://schemas.openxmlformats.org/presentationml/2006/ole">
            <mc:AlternateContent xmlns:mc="http://schemas.openxmlformats.org/markup-compatibility/2006">
              <mc:Choice xmlns:v="urn:schemas-microsoft-com:vml" Requires="v">
                <p:oleObj spid="_x0000_s55618" name="" r:id="rId1" imgW="1548765" imgH="431800" progId="Equation.3">
                  <p:embed/>
                </p:oleObj>
              </mc:Choice>
              <mc:Fallback>
                <p:oleObj name="" r:id="rId1" imgW="1548765" imgH="431800" progId="Equation.3">
                  <p:embed/>
                  <p:pic>
                    <p:nvPicPr>
                      <p:cNvPr id="0" name="图片 55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00" y="2022376"/>
                        <a:ext cx="2438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6" name="Object 4"/>
          <p:cNvGraphicFramePr>
            <a:graphicFrameLocks noChangeAspect="1"/>
          </p:cNvGraphicFramePr>
          <p:nvPr/>
        </p:nvGraphicFramePr>
        <p:xfrm>
          <a:off x="946150" y="2705100"/>
          <a:ext cx="114300" cy="219075"/>
        </p:xfrm>
        <a:graphic>
          <a:graphicData uri="http://schemas.openxmlformats.org/presentationml/2006/ole">
            <mc:AlternateContent xmlns:mc="http://schemas.openxmlformats.org/markup-compatibility/2006">
              <mc:Choice xmlns:v="urn:schemas-microsoft-com:vml" Requires="v">
                <p:oleObj spid="_x0000_s55619" name="" r:id="rId3" imgW="114300" imgH="215900" progId="Equation.3">
                  <p:embed/>
                </p:oleObj>
              </mc:Choice>
              <mc:Fallback>
                <p:oleObj name="" r:id="rId3" imgW="114300" imgH="215900" progId="Equation.3">
                  <p:embed/>
                  <p:pic>
                    <p:nvPicPr>
                      <p:cNvPr id="0" name="图片 55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27051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7" name="Object 5"/>
          <p:cNvGraphicFramePr>
            <a:graphicFrameLocks noChangeAspect="1"/>
          </p:cNvGraphicFramePr>
          <p:nvPr/>
        </p:nvGraphicFramePr>
        <p:xfrm>
          <a:off x="4133800" y="2708176"/>
          <a:ext cx="2590800" cy="633413"/>
        </p:xfrm>
        <a:graphic>
          <a:graphicData uri="http://schemas.openxmlformats.org/presentationml/2006/ole">
            <mc:AlternateContent xmlns:mc="http://schemas.openxmlformats.org/markup-compatibility/2006">
              <mc:Choice xmlns:v="urn:schemas-microsoft-com:vml" Requires="v">
                <p:oleObj spid="_x0000_s55620" name="" r:id="rId5" imgW="1752600" imgH="431800" progId="Equation.3">
                  <p:embed/>
                </p:oleObj>
              </mc:Choice>
              <mc:Fallback>
                <p:oleObj name="" r:id="rId5" imgW="1752600" imgH="431800" progId="Equation.3">
                  <p:embed/>
                  <p:pic>
                    <p:nvPicPr>
                      <p:cNvPr id="0" name="图片 556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00" y="2708176"/>
                        <a:ext cx="25908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Object 6"/>
          <p:cNvGraphicFramePr>
            <a:graphicFrameLocks noChangeAspect="1"/>
          </p:cNvGraphicFramePr>
          <p:nvPr/>
        </p:nvGraphicFramePr>
        <p:xfrm>
          <a:off x="1847800" y="3393976"/>
          <a:ext cx="349250" cy="349250"/>
        </p:xfrm>
        <a:graphic>
          <a:graphicData uri="http://schemas.openxmlformats.org/presentationml/2006/ole">
            <mc:AlternateContent xmlns:mc="http://schemas.openxmlformats.org/markup-compatibility/2006">
              <mc:Choice xmlns:v="urn:schemas-microsoft-com:vml" Requires="v">
                <p:oleObj spid="_x0000_s55621" name="" r:id="rId7" imgW="190500" imgH="190500" progId="Equation.3">
                  <p:embed/>
                </p:oleObj>
              </mc:Choice>
              <mc:Fallback>
                <p:oleObj name="" r:id="rId7" imgW="190500" imgH="190500" progId="Equation.3">
                  <p:embed/>
                  <p:pic>
                    <p:nvPicPr>
                      <p:cNvPr id="0" name="图片 556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00" y="3393976"/>
                        <a:ext cx="34925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9" name="Object 7"/>
          <p:cNvGraphicFramePr>
            <a:graphicFrameLocks noChangeAspect="1"/>
          </p:cNvGraphicFramePr>
          <p:nvPr/>
        </p:nvGraphicFramePr>
        <p:xfrm>
          <a:off x="4133800" y="3393976"/>
          <a:ext cx="2374900" cy="709613"/>
        </p:xfrm>
        <a:graphic>
          <a:graphicData uri="http://schemas.openxmlformats.org/presentationml/2006/ole">
            <mc:AlternateContent xmlns:mc="http://schemas.openxmlformats.org/markup-compatibility/2006">
              <mc:Choice xmlns:v="urn:schemas-microsoft-com:vml" Requires="v">
                <p:oleObj spid="_x0000_s55622" name="Equation" r:id="rId9" imgW="1815465" imgH="546100" progId="Equation.3">
                  <p:embed/>
                </p:oleObj>
              </mc:Choice>
              <mc:Fallback>
                <p:oleObj name="Equation" r:id="rId9" imgW="1815465" imgH="546100" progId="Equation.3">
                  <p:embed/>
                  <p:pic>
                    <p:nvPicPr>
                      <p:cNvPr id="0" name="图片 556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3800" y="3393976"/>
                        <a:ext cx="237490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0" name="Object 8"/>
          <p:cNvGraphicFramePr>
            <a:graphicFrameLocks noChangeAspect="1"/>
          </p:cNvGraphicFramePr>
          <p:nvPr/>
        </p:nvGraphicFramePr>
        <p:xfrm>
          <a:off x="4057600" y="4079776"/>
          <a:ext cx="4114800" cy="596900"/>
        </p:xfrm>
        <a:graphic>
          <a:graphicData uri="http://schemas.openxmlformats.org/presentationml/2006/ole">
            <mc:AlternateContent xmlns:mc="http://schemas.openxmlformats.org/markup-compatibility/2006">
              <mc:Choice xmlns:v="urn:schemas-microsoft-com:vml" Requires="v">
                <p:oleObj spid="_x0000_s55623" name="" r:id="rId11" imgW="2692400" imgH="393700" progId="Equation.3">
                  <p:embed/>
                </p:oleObj>
              </mc:Choice>
              <mc:Fallback>
                <p:oleObj name="" r:id="rId11" imgW="2692400" imgH="393700" progId="Equation.3">
                  <p:embed/>
                  <p:pic>
                    <p:nvPicPr>
                      <p:cNvPr id="0" name="图片 556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7600" y="4079776"/>
                        <a:ext cx="41148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nvGraphicFramePr>
        <p:xfrm>
          <a:off x="4057600" y="4765576"/>
          <a:ext cx="3124200" cy="571500"/>
        </p:xfrm>
        <a:graphic>
          <a:graphicData uri="http://schemas.openxmlformats.org/presentationml/2006/ole">
            <mc:AlternateContent xmlns:mc="http://schemas.openxmlformats.org/markup-compatibility/2006">
              <mc:Choice xmlns:v="urn:schemas-microsoft-com:vml" Requires="v">
                <p:oleObj spid="_x0000_s55624" name="" r:id="rId13" imgW="2032000" imgH="368300" progId="Equation.3">
                  <p:embed/>
                </p:oleObj>
              </mc:Choice>
              <mc:Fallback>
                <p:oleObj name="" r:id="rId13" imgW="2032000" imgH="368300" progId="Equation.3">
                  <p:embed/>
                  <p:pic>
                    <p:nvPicPr>
                      <p:cNvPr id="0" name="图片 556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7600" y="4765576"/>
                        <a:ext cx="31242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2" name="Object 10"/>
          <p:cNvGraphicFramePr>
            <a:graphicFrameLocks noChangeAspect="1"/>
          </p:cNvGraphicFramePr>
          <p:nvPr/>
        </p:nvGraphicFramePr>
        <p:xfrm>
          <a:off x="4057600" y="5451376"/>
          <a:ext cx="3962400" cy="593725"/>
        </p:xfrm>
        <a:graphic>
          <a:graphicData uri="http://schemas.openxmlformats.org/presentationml/2006/ole">
            <mc:AlternateContent xmlns:mc="http://schemas.openxmlformats.org/markup-compatibility/2006">
              <mc:Choice xmlns:v="urn:schemas-microsoft-com:vml" Requires="v">
                <p:oleObj spid="_x0000_s55625" name="" r:id="rId15" imgW="2476500" imgH="368300" progId="Equation.3">
                  <p:embed/>
                </p:oleObj>
              </mc:Choice>
              <mc:Fallback>
                <p:oleObj name="" r:id="rId15" imgW="2476500" imgH="368300" progId="Equation.3">
                  <p:embed/>
                  <p:pic>
                    <p:nvPicPr>
                      <p:cNvPr id="0" name="图片 556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7600" y="5451376"/>
                        <a:ext cx="3962400"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0603" name="Group 11"/>
          <p:cNvGrpSpPr/>
          <p:nvPr/>
        </p:nvGrpSpPr>
        <p:grpSpPr bwMode="auto">
          <a:xfrm>
            <a:off x="1085800" y="1412776"/>
            <a:ext cx="6934200" cy="4648200"/>
            <a:chOff x="-3" y="-3"/>
            <a:chExt cx="3377" cy="2694"/>
          </a:xfrm>
        </p:grpSpPr>
        <p:grpSp>
          <p:nvGrpSpPr>
            <p:cNvPr id="110604" name="Group 12"/>
            <p:cNvGrpSpPr/>
            <p:nvPr/>
          </p:nvGrpSpPr>
          <p:grpSpPr bwMode="auto">
            <a:xfrm>
              <a:off x="0" y="0"/>
              <a:ext cx="3371" cy="2688"/>
              <a:chOff x="0" y="0"/>
              <a:chExt cx="3371" cy="2688"/>
            </a:xfrm>
          </p:grpSpPr>
          <p:grpSp>
            <p:nvGrpSpPr>
              <p:cNvPr id="110605" name="Group 13"/>
              <p:cNvGrpSpPr/>
              <p:nvPr/>
            </p:nvGrpSpPr>
            <p:grpSpPr bwMode="auto">
              <a:xfrm>
                <a:off x="0" y="0"/>
                <a:ext cx="3371" cy="384"/>
                <a:chOff x="0" y="0"/>
                <a:chExt cx="3371" cy="384"/>
              </a:xfrm>
            </p:grpSpPr>
            <p:sp>
              <p:nvSpPr>
                <p:cNvPr id="110606" name="Rectangle 14"/>
                <p:cNvSpPr>
                  <a:spLocks noChangeArrowheads="1"/>
                </p:cNvSpPr>
                <p:nvPr/>
              </p:nvSpPr>
              <p:spPr bwMode="auto">
                <a:xfrm>
                  <a:off x="43" y="0"/>
                  <a:ext cx="328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latin typeface="Times New Roman" panose="02020603050405020304" pitchFamily="18" charset="0"/>
                    </a:rPr>
                    <a:t>差分失真度量</a:t>
                  </a:r>
                  <a:endParaRPr lang="zh-CN" altLang="en-US" b="1">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0607" name="Rectangle 15"/>
                <p:cNvSpPr>
                  <a:spLocks noChangeArrowheads="1"/>
                </p:cNvSpPr>
                <p:nvPr/>
              </p:nvSpPr>
              <p:spPr bwMode="auto">
                <a:xfrm>
                  <a:off x="0" y="0"/>
                  <a:ext cx="3371"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08" name="Group 16"/>
              <p:cNvGrpSpPr/>
              <p:nvPr/>
            </p:nvGrpSpPr>
            <p:grpSpPr bwMode="auto">
              <a:xfrm>
                <a:off x="0" y="384"/>
                <a:ext cx="1455" cy="384"/>
                <a:chOff x="0" y="384"/>
                <a:chExt cx="1455" cy="384"/>
              </a:xfrm>
            </p:grpSpPr>
            <p:sp>
              <p:nvSpPr>
                <p:cNvPr id="110609" name="Rectangle 17"/>
                <p:cNvSpPr>
                  <a:spLocks noChangeArrowheads="1"/>
                </p:cNvSpPr>
                <p:nvPr/>
              </p:nvSpPr>
              <p:spPr bwMode="auto">
                <a:xfrm>
                  <a:off x="43" y="384"/>
                  <a:ext cx="13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平均绝对差分</a:t>
                  </a:r>
                  <a:endParaRPr lang="zh-CN" altLang="en-US" sz="2000">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0610" name="Rectangle 18"/>
                <p:cNvSpPr>
                  <a:spLocks noChangeArrowheads="1"/>
                </p:cNvSpPr>
                <p:nvPr/>
              </p:nvSpPr>
              <p:spPr bwMode="auto">
                <a:xfrm>
                  <a:off x="0" y="384"/>
                  <a:ext cx="145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11" name="Group 19"/>
              <p:cNvGrpSpPr/>
              <p:nvPr/>
            </p:nvGrpSpPr>
            <p:grpSpPr bwMode="auto">
              <a:xfrm>
                <a:off x="1455" y="384"/>
                <a:ext cx="1916" cy="384"/>
                <a:chOff x="1455" y="384"/>
                <a:chExt cx="1916" cy="384"/>
              </a:xfrm>
            </p:grpSpPr>
            <p:sp>
              <p:nvSpPr>
                <p:cNvPr id="110612" name="Rectangle 20"/>
                <p:cNvSpPr>
                  <a:spLocks noChangeArrowheads="1"/>
                </p:cNvSpPr>
                <p:nvPr/>
              </p:nvSpPr>
              <p:spPr bwMode="auto">
                <a:xfrm>
                  <a:off x="1498" y="384"/>
                  <a:ext cx="183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13" name="Rectangle 21"/>
                <p:cNvSpPr>
                  <a:spLocks noChangeArrowheads="1"/>
                </p:cNvSpPr>
                <p:nvPr/>
              </p:nvSpPr>
              <p:spPr bwMode="auto">
                <a:xfrm>
                  <a:off x="1455" y="384"/>
                  <a:ext cx="1916"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14" name="Group 22"/>
              <p:cNvGrpSpPr/>
              <p:nvPr/>
            </p:nvGrpSpPr>
            <p:grpSpPr bwMode="auto">
              <a:xfrm>
                <a:off x="0" y="768"/>
                <a:ext cx="1455" cy="384"/>
                <a:chOff x="0" y="768"/>
                <a:chExt cx="1455" cy="384"/>
              </a:xfrm>
            </p:grpSpPr>
            <p:sp>
              <p:nvSpPr>
                <p:cNvPr id="110615" name="Rectangle 23"/>
                <p:cNvSpPr>
                  <a:spLocks noChangeArrowheads="1"/>
                </p:cNvSpPr>
                <p:nvPr/>
              </p:nvSpPr>
              <p:spPr bwMode="auto">
                <a:xfrm>
                  <a:off x="43" y="768"/>
                  <a:ext cx="13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均方误差</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0616" name="Rectangle 24"/>
                <p:cNvSpPr>
                  <a:spLocks noChangeArrowheads="1"/>
                </p:cNvSpPr>
                <p:nvPr/>
              </p:nvSpPr>
              <p:spPr bwMode="auto">
                <a:xfrm>
                  <a:off x="0" y="768"/>
                  <a:ext cx="145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17" name="Group 25"/>
              <p:cNvGrpSpPr/>
              <p:nvPr/>
            </p:nvGrpSpPr>
            <p:grpSpPr bwMode="auto">
              <a:xfrm>
                <a:off x="1455" y="768"/>
                <a:ext cx="1916" cy="384"/>
                <a:chOff x="1455" y="768"/>
                <a:chExt cx="1916" cy="384"/>
              </a:xfrm>
            </p:grpSpPr>
            <p:sp>
              <p:nvSpPr>
                <p:cNvPr id="110618" name="Rectangle 26"/>
                <p:cNvSpPr>
                  <a:spLocks noChangeArrowheads="1" noTextEdit="1"/>
                </p:cNvSpPr>
                <p:nvPr/>
              </p:nvSpPr>
              <p:spPr bwMode="auto">
                <a:xfrm>
                  <a:off x="1498" y="768"/>
                  <a:ext cx="183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19" name="Rectangle 27"/>
                <p:cNvSpPr>
                  <a:spLocks noChangeArrowheads="1"/>
                </p:cNvSpPr>
                <p:nvPr/>
              </p:nvSpPr>
              <p:spPr bwMode="auto">
                <a:xfrm>
                  <a:off x="1455" y="768"/>
                  <a:ext cx="1916"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20" name="Group 28"/>
              <p:cNvGrpSpPr/>
              <p:nvPr/>
            </p:nvGrpSpPr>
            <p:grpSpPr bwMode="auto">
              <a:xfrm>
                <a:off x="0" y="1152"/>
                <a:ext cx="1455" cy="384"/>
                <a:chOff x="0" y="1152"/>
                <a:chExt cx="1455" cy="384"/>
              </a:xfrm>
            </p:grpSpPr>
            <p:sp>
              <p:nvSpPr>
                <p:cNvPr id="110621" name="Rectangle 29"/>
                <p:cNvSpPr>
                  <a:spLocks noChangeArrowheads="1"/>
                </p:cNvSpPr>
                <p:nvPr/>
              </p:nvSpPr>
              <p:spPr bwMode="auto">
                <a:xfrm>
                  <a:off x="43" y="1152"/>
                  <a:ext cx="13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dirty="0">
                      <a:latin typeface="Times New Roman" panose="02020603050405020304" pitchFamily="18" charset="0"/>
                    </a:rPr>
                    <a:t>－范数</a:t>
                  </a:r>
                  <a:endParaRPr lang="zh-CN" altLang="en-US" sz="2000" dirty="0">
                    <a:latin typeface="Times New Roman" panose="02020603050405020304" pitchFamily="18" charset="0"/>
                  </a:endParaRPr>
                </a:p>
                <a:p>
                  <a:pPr eaLnBrk="0" hangingPunct="0"/>
                  <a:endParaRPr lang="zh-CN" altLang="en-US" dirty="0">
                    <a:latin typeface="Times New Roman" panose="02020603050405020304" pitchFamily="18" charset="0"/>
                  </a:endParaRPr>
                </a:p>
              </p:txBody>
            </p:sp>
            <p:sp>
              <p:nvSpPr>
                <p:cNvPr id="110622" name="Rectangle 30"/>
                <p:cNvSpPr>
                  <a:spLocks noChangeArrowheads="1"/>
                </p:cNvSpPr>
                <p:nvPr/>
              </p:nvSpPr>
              <p:spPr bwMode="auto">
                <a:xfrm>
                  <a:off x="0" y="1152"/>
                  <a:ext cx="145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23" name="Group 31"/>
              <p:cNvGrpSpPr/>
              <p:nvPr/>
            </p:nvGrpSpPr>
            <p:grpSpPr bwMode="auto">
              <a:xfrm>
                <a:off x="1455" y="1152"/>
                <a:ext cx="1916" cy="384"/>
                <a:chOff x="1455" y="1152"/>
                <a:chExt cx="1916" cy="384"/>
              </a:xfrm>
            </p:grpSpPr>
            <p:sp>
              <p:nvSpPr>
                <p:cNvPr id="110624" name="Rectangle 32"/>
                <p:cNvSpPr>
                  <a:spLocks noChangeArrowheads="1" noTextEdit="1"/>
                </p:cNvSpPr>
                <p:nvPr/>
              </p:nvSpPr>
              <p:spPr bwMode="auto">
                <a:xfrm>
                  <a:off x="1498" y="1152"/>
                  <a:ext cx="183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25" name="Rectangle 33"/>
                <p:cNvSpPr>
                  <a:spLocks noChangeArrowheads="1"/>
                </p:cNvSpPr>
                <p:nvPr/>
              </p:nvSpPr>
              <p:spPr bwMode="auto">
                <a:xfrm>
                  <a:off x="1455" y="1152"/>
                  <a:ext cx="1916"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26" name="Group 34"/>
              <p:cNvGrpSpPr/>
              <p:nvPr/>
            </p:nvGrpSpPr>
            <p:grpSpPr bwMode="auto">
              <a:xfrm>
                <a:off x="0" y="1536"/>
                <a:ext cx="1455" cy="384"/>
                <a:chOff x="0" y="1536"/>
                <a:chExt cx="1455" cy="384"/>
              </a:xfrm>
            </p:grpSpPr>
            <p:sp>
              <p:nvSpPr>
                <p:cNvPr id="110627" name="Rectangle 35"/>
                <p:cNvSpPr>
                  <a:spLocks noChangeArrowheads="1"/>
                </p:cNvSpPr>
                <p:nvPr/>
              </p:nvSpPr>
              <p:spPr bwMode="auto">
                <a:xfrm>
                  <a:off x="43" y="1536"/>
                  <a:ext cx="13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拉普拉斯均方误差</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0628" name="Rectangle 36"/>
                <p:cNvSpPr>
                  <a:spLocks noChangeArrowheads="1"/>
                </p:cNvSpPr>
                <p:nvPr/>
              </p:nvSpPr>
              <p:spPr bwMode="auto">
                <a:xfrm>
                  <a:off x="0" y="1536"/>
                  <a:ext cx="145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29" name="Group 37"/>
              <p:cNvGrpSpPr/>
              <p:nvPr/>
            </p:nvGrpSpPr>
            <p:grpSpPr bwMode="auto">
              <a:xfrm>
                <a:off x="1455" y="1536"/>
                <a:ext cx="1916" cy="384"/>
                <a:chOff x="1455" y="1536"/>
                <a:chExt cx="1916" cy="384"/>
              </a:xfrm>
            </p:grpSpPr>
            <p:sp>
              <p:nvSpPr>
                <p:cNvPr id="110630" name="Rectangle 38"/>
                <p:cNvSpPr>
                  <a:spLocks noChangeArrowheads="1"/>
                </p:cNvSpPr>
                <p:nvPr/>
              </p:nvSpPr>
              <p:spPr bwMode="auto">
                <a:xfrm>
                  <a:off x="1498" y="1536"/>
                  <a:ext cx="183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31" name="Rectangle 39"/>
                <p:cNvSpPr>
                  <a:spLocks noChangeArrowheads="1"/>
                </p:cNvSpPr>
                <p:nvPr/>
              </p:nvSpPr>
              <p:spPr bwMode="auto">
                <a:xfrm>
                  <a:off x="1455" y="1536"/>
                  <a:ext cx="1916"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32" name="Group 40"/>
              <p:cNvGrpSpPr/>
              <p:nvPr/>
            </p:nvGrpSpPr>
            <p:grpSpPr bwMode="auto">
              <a:xfrm>
                <a:off x="0" y="1920"/>
                <a:ext cx="1455" cy="384"/>
                <a:chOff x="0" y="1920"/>
                <a:chExt cx="1455" cy="384"/>
              </a:xfrm>
            </p:grpSpPr>
            <p:sp>
              <p:nvSpPr>
                <p:cNvPr id="110633" name="Rectangle 41"/>
                <p:cNvSpPr>
                  <a:spLocks noChangeArrowheads="1"/>
                </p:cNvSpPr>
                <p:nvPr/>
              </p:nvSpPr>
              <p:spPr bwMode="auto">
                <a:xfrm>
                  <a:off x="43" y="1920"/>
                  <a:ext cx="136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信噪比</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0634" name="Rectangle 42"/>
                <p:cNvSpPr>
                  <a:spLocks noChangeArrowheads="1"/>
                </p:cNvSpPr>
                <p:nvPr/>
              </p:nvSpPr>
              <p:spPr bwMode="auto">
                <a:xfrm>
                  <a:off x="0" y="1920"/>
                  <a:ext cx="1455"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35" name="Group 43"/>
              <p:cNvGrpSpPr/>
              <p:nvPr/>
            </p:nvGrpSpPr>
            <p:grpSpPr bwMode="auto">
              <a:xfrm>
                <a:off x="1455" y="1920"/>
                <a:ext cx="1916" cy="384"/>
                <a:chOff x="1455" y="1920"/>
                <a:chExt cx="1916" cy="384"/>
              </a:xfrm>
            </p:grpSpPr>
            <p:sp>
              <p:nvSpPr>
                <p:cNvPr id="110636" name="Rectangle 44"/>
                <p:cNvSpPr>
                  <a:spLocks noChangeArrowheads="1"/>
                </p:cNvSpPr>
                <p:nvPr/>
              </p:nvSpPr>
              <p:spPr bwMode="auto">
                <a:xfrm>
                  <a:off x="1498" y="1920"/>
                  <a:ext cx="183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37" name="Rectangle 45"/>
                <p:cNvSpPr>
                  <a:spLocks noChangeArrowheads="1"/>
                </p:cNvSpPr>
                <p:nvPr/>
              </p:nvSpPr>
              <p:spPr bwMode="auto">
                <a:xfrm>
                  <a:off x="1455" y="1920"/>
                  <a:ext cx="1916"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38" name="Group 46"/>
              <p:cNvGrpSpPr/>
              <p:nvPr/>
            </p:nvGrpSpPr>
            <p:grpSpPr bwMode="auto">
              <a:xfrm>
                <a:off x="0" y="2304"/>
                <a:ext cx="1454" cy="384"/>
                <a:chOff x="0" y="2304"/>
                <a:chExt cx="1454" cy="384"/>
              </a:xfrm>
            </p:grpSpPr>
            <p:sp>
              <p:nvSpPr>
                <p:cNvPr id="110639" name="Rectangle 47"/>
                <p:cNvSpPr>
                  <a:spLocks noChangeArrowheads="1"/>
                </p:cNvSpPr>
                <p:nvPr/>
              </p:nvSpPr>
              <p:spPr bwMode="auto">
                <a:xfrm>
                  <a:off x="43" y="2304"/>
                  <a:ext cx="13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峰值信噪比</a:t>
                  </a:r>
                  <a:endParaRPr lang="zh-CN" altLang="en-US" sz="2000">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0640" name="Rectangle 48"/>
                <p:cNvSpPr>
                  <a:spLocks noChangeArrowheads="1"/>
                </p:cNvSpPr>
                <p:nvPr/>
              </p:nvSpPr>
              <p:spPr bwMode="auto">
                <a:xfrm>
                  <a:off x="0" y="2304"/>
                  <a:ext cx="145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0641" name="Group 49"/>
              <p:cNvGrpSpPr/>
              <p:nvPr/>
            </p:nvGrpSpPr>
            <p:grpSpPr bwMode="auto">
              <a:xfrm>
                <a:off x="1454" y="2304"/>
                <a:ext cx="1917" cy="384"/>
                <a:chOff x="1454" y="2304"/>
                <a:chExt cx="1917" cy="384"/>
              </a:xfrm>
            </p:grpSpPr>
            <p:sp>
              <p:nvSpPr>
                <p:cNvPr id="110642" name="Rectangle 50"/>
                <p:cNvSpPr>
                  <a:spLocks noChangeArrowheads="1" noTextEdit="1"/>
                </p:cNvSpPr>
                <p:nvPr/>
              </p:nvSpPr>
              <p:spPr bwMode="auto">
                <a:xfrm>
                  <a:off x="1497" y="2304"/>
                  <a:ext cx="183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43" name="Rectangle 51"/>
                <p:cNvSpPr>
                  <a:spLocks noChangeArrowheads="1"/>
                </p:cNvSpPr>
                <p:nvPr/>
              </p:nvSpPr>
              <p:spPr bwMode="auto">
                <a:xfrm>
                  <a:off x="1454" y="2304"/>
                  <a:ext cx="1917"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10644" name="Rectangle 52"/>
            <p:cNvSpPr>
              <a:spLocks noChangeArrowheads="1"/>
            </p:cNvSpPr>
            <p:nvPr/>
          </p:nvSpPr>
          <p:spPr bwMode="auto">
            <a:xfrm>
              <a:off x="-3" y="-3"/>
              <a:ext cx="3377" cy="2694"/>
            </a:xfrm>
            <a:prstGeom prst="rect">
              <a:avLst/>
            </a:prstGeom>
            <a:noFill/>
            <a:ln w="9525">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fld id="{D9BA031A-C928-4B8C-9619-4537B195CB7C}" type="slidenum">
              <a:rPr lang="zh-CN" altLang="en-US"/>
            </a:fld>
            <a:endParaRPr lang="en-US" altLang="zh-CN"/>
          </a:p>
        </p:txBody>
      </p:sp>
      <p:sp>
        <p:nvSpPr>
          <p:cNvPr id="112642" name="Rectangle 2"/>
          <p:cNvSpPr>
            <a:spLocks noGrp="1" noChangeArrowheads="1"/>
          </p:cNvSpPr>
          <p:nvPr>
            <p:ph type="title"/>
          </p:nvPr>
        </p:nvSpPr>
        <p:spPr/>
        <p:txBody>
          <a:bodyPr/>
          <a:lstStyle/>
          <a:p>
            <a:r>
              <a:rPr lang="zh-CN" altLang="en-US" sz="4000"/>
              <a:t>水印透明性的客观度量</a:t>
            </a:r>
            <a:br>
              <a:rPr lang="zh-CN" altLang="en-US" sz="4000"/>
            </a:br>
            <a:r>
              <a:rPr lang="zh-CN" altLang="en-US" sz="4000"/>
              <a:t>－客观失真度量</a:t>
            </a:r>
            <a:endParaRPr lang="zh-CN" altLang="en-US" sz="4000"/>
          </a:p>
        </p:txBody>
      </p:sp>
      <p:graphicFrame>
        <p:nvGraphicFramePr>
          <p:cNvPr id="112643" name="Object 3"/>
          <p:cNvGraphicFramePr>
            <a:graphicFrameLocks noChangeAspect="1"/>
          </p:cNvGraphicFramePr>
          <p:nvPr/>
        </p:nvGraphicFramePr>
        <p:xfrm>
          <a:off x="4125416" y="3208040"/>
          <a:ext cx="4191000" cy="933450"/>
        </p:xfrm>
        <a:graphic>
          <a:graphicData uri="http://schemas.openxmlformats.org/presentationml/2006/ole">
            <mc:AlternateContent xmlns:mc="http://schemas.openxmlformats.org/markup-compatibility/2006">
              <mc:Choice xmlns:v="urn:schemas-microsoft-com:vml" Requires="v">
                <p:oleObj spid="_x0000_s52562" name="" r:id="rId1" imgW="1663700" imgH="368300" progId="Equation.3">
                  <p:embed/>
                </p:oleObj>
              </mc:Choice>
              <mc:Fallback>
                <p:oleObj name="" r:id="rId1" imgW="1663700" imgH="368300" progId="Equation.3">
                  <p:embed/>
                  <p:pic>
                    <p:nvPicPr>
                      <p:cNvPr id="0" name="图片 525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416" y="3208040"/>
                        <a:ext cx="419100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4" name="Object 4"/>
          <p:cNvGraphicFramePr>
            <a:graphicFrameLocks noChangeAspect="1"/>
          </p:cNvGraphicFramePr>
          <p:nvPr/>
        </p:nvGraphicFramePr>
        <p:xfrm>
          <a:off x="4125416" y="4427240"/>
          <a:ext cx="4191000" cy="939800"/>
        </p:xfrm>
        <a:graphic>
          <a:graphicData uri="http://schemas.openxmlformats.org/presentationml/2006/ole">
            <mc:AlternateContent xmlns:mc="http://schemas.openxmlformats.org/markup-compatibility/2006">
              <mc:Choice xmlns:v="urn:schemas-microsoft-com:vml" Requires="v">
                <p:oleObj spid="_x0000_s52563" name="" r:id="rId3" imgW="1574165" imgH="355600" progId="Equation.3">
                  <p:embed/>
                </p:oleObj>
              </mc:Choice>
              <mc:Fallback>
                <p:oleObj name="" r:id="rId3" imgW="1574165" imgH="355600" progId="Equation.3">
                  <p:embed/>
                  <p:pic>
                    <p:nvPicPr>
                      <p:cNvPr id="0" name="图片 525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416" y="4427240"/>
                        <a:ext cx="41910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2645" name="Group 5"/>
          <p:cNvGrpSpPr/>
          <p:nvPr/>
        </p:nvGrpSpPr>
        <p:grpSpPr bwMode="auto">
          <a:xfrm>
            <a:off x="925016" y="1988840"/>
            <a:ext cx="7391400" cy="3505200"/>
            <a:chOff x="-3" y="-3"/>
            <a:chExt cx="3370" cy="1158"/>
          </a:xfrm>
        </p:grpSpPr>
        <p:grpSp>
          <p:nvGrpSpPr>
            <p:cNvPr id="112646" name="Group 6"/>
            <p:cNvGrpSpPr/>
            <p:nvPr/>
          </p:nvGrpSpPr>
          <p:grpSpPr bwMode="auto">
            <a:xfrm>
              <a:off x="0" y="0"/>
              <a:ext cx="3364" cy="1152"/>
              <a:chOff x="0" y="0"/>
              <a:chExt cx="3364" cy="1152"/>
            </a:xfrm>
          </p:grpSpPr>
          <p:grpSp>
            <p:nvGrpSpPr>
              <p:cNvPr id="112647" name="Group 7"/>
              <p:cNvGrpSpPr/>
              <p:nvPr/>
            </p:nvGrpSpPr>
            <p:grpSpPr bwMode="auto">
              <a:xfrm>
                <a:off x="0" y="0"/>
                <a:ext cx="3364" cy="384"/>
                <a:chOff x="0" y="0"/>
                <a:chExt cx="3364" cy="384"/>
              </a:xfrm>
            </p:grpSpPr>
            <p:sp>
              <p:nvSpPr>
                <p:cNvPr id="112648" name="Rectangle 8"/>
                <p:cNvSpPr>
                  <a:spLocks noChangeArrowheads="1"/>
                </p:cNvSpPr>
                <p:nvPr/>
              </p:nvSpPr>
              <p:spPr bwMode="auto">
                <a:xfrm>
                  <a:off x="43" y="0"/>
                  <a:ext cx="32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latin typeface="Times New Roman" panose="02020603050405020304" pitchFamily="18" charset="0"/>
                    </a:rPr>
                    <a:t>相关失真度量</a:t>
                  </a:r>
                  <a:endParaRPr lang="zh-CN" altLang="en-US" b="1">
                    <a:latin typeface="Times New Roman" panose="02020603050405020304" pitchFamily="18" charset="0"/>
                  </a:endParaRPr>
                </a:p>
                <a:p>
                  <a:pPr eaLnBrk="0" hangingPunct="0"/>
                  <a:endParaRPr lang="zh-CN" altLang="en-US" b="1">
                    <a:latin typeface="Times New Roman" panose="02020603050405020304" pitchFamily="18" charset="0"/>
                  </a:endParaRPr>
                </a:p>
              </p:txBody>
            </p:sp>
            <p:sp>
              <p:nvSpPr>
                <p:cNvPr id="112649" name="Rectangle 9"/>
                <p:cNvSpPr>
                  <a:spLocks noChangeArrowheads="1"/>
                </p:cNvSpPr>
                <p:nvPr/>
              </p:nvSpPr>
              <p:spPr bwMode="auto">
                <a:xfrm>
                  <a:off x="0" y="0"/>
                  <a:ext cx="336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650" name="Group 10"/>
              <p:cNvGrpSpPr/>
              <p:nvPr/>
            </p:nvGrpSpPr>
            <p:grpSpPr bwMode="auto">
              <a:xfrm>
                <a:off x="0" y="384"/>
                <a:ext cx="1430" cy="384"/>
                <a:chOff x="0" y="384"/>
                <a:chExt cx="1430" cy="384"/>
              </a:xfrm>
            </p:grpSpPr>
            <p:sp>
              <p:nvSpPr>
                <p:cNvPr id="112651" name="Rectangle 11"/>
                <p:cNvSpPr>
                  <a:spLocks noChangeArrowheads="1"/>
                </p:cNvSpPr>
                <p:nvPr/>
              </p:nvSpPr>
              <p:spPr bwMode="auto">
                <a:xfrm>
                  <a:off x="43" y="384"/>
                  <a:ext cx="134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归一化互相关</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2652" name="Rectangle 12"/>
                <p:cNvSpPr>
                  <a:spLocks noChangeArrowheads="1"/>
                </p:cNvSpPr>
                <p:nvPr/>
              </p:nvSpPr>
              <p:spPr bwMode="auto">
                <a:xfrm>
                  <a:off x="0" y="384"/>
                  <a:ext cx="1430"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653" name="Group 13"/>
              <p:cNvGrpSpPr/>
              <p:nvPr/>
            </p:nvGrpSpPr>
            <p:grpSpPr bwMode="auto">
              <a:xfrm>
                <a:off x="1430" y="384"/>
                <a:ext cx="1934" cy="384"/>
                <a:chOff x="1430" y="384"/>
                <a:chExt cx="1934" cy="384"/>
              </a:xfrm>
            </p:grpSpPr>
            <p:sp>
              <p:nvSpPr>
                <p:cNvPr id="112654" name="Rectangle 14"/>
                <p:cNvSpPr>
                  <a:spLocks noChangeArrowheads="1"/>
                </p:cNvSpPr>
                <p:nvPr/>
              </p:nvSpPr>
              <p:spPr bwMode="auto">
                <a:xfrm>
                  <a:off x="1473" y="384"/>
                  <a:ext cx="18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655" name="Rectangle 15"/>
                <p:cNvSpPr>
                  <a:spLocks noChangeArrowheads="1"/>
                </p:cNvSpPr>
                <p:nvPr/>
              </p:nvSpPr>
              <p:spPr bwMode="auto">
                <a:xfrm>
                  <a:off x="1430" y="384"/>
                  <a:ext cx="193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656" name="Group 16"/>
              <p:cNvGrpSpPr/>
              <p:nvPr/>
            </p:nvGrpSpPr>
            <p:grpSpPr bwMode="auto">
              <a:xfrm>
                <a:off x="0" y="768"/>
                <a:ext cx="1430" cy="384"/>
                <a:chOff x="0" y="768"/>
                <a:chExt cx="1430" cy="384"/>
              </a:xfrm>
            </p:grpSpPr>
            <p:sp>
              <p:nvSpPr>
                <p:cNvPr id="112657" name="Rectangle 17"/>
                <p:cNvSpPr>
                  <a:spLocks noChangeArrowheads="1"/>
                </p:cNvSpPr>
                <p:nvPr/>
              </p:nvSpPr>
              <p:spPr bwMode="auto">
                <a:xfrm>
                  <a:off x="43" y="768"/>
                  <a:ext cx="134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相关质量</a:t>
                  </a:r>
                  <a:endParaRPr lang="zh-CN" altLang="en-US" sz="2000">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2658" name="Rectangle 18"/>
                <p:cNvSpPr>
                  <a:spLocks noChangeArrowheads="1"/>
                </p:cNvSpPr>
                <p:nvPr/>
              </p:nvSpPr>
              <p:spPr bwMode="auto">
                <a:xfrm>
                  <a:off x="0" y="768"/>
                  <a:ext cx="1430"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2659" name="Group 19"/>
              <p:cNvGrpSpPr/>
              <p:nvPr/>
            </p:nvGrpSpPr>
            <p:grpSpPr bwMode="auto">
              <a:xfrm>
                <a:off x="1430" y="768"/>
                <a:ext cx="1934" cy="384"/>
                <a:chOff x="1430" y="768"/>
                <a:chExt cx="1934" cy="384"/>
              </a:xfrm>
            </p:grpSpPr>
            <p:sp>
              <p:nvSpPr>
                <p:cNvPr id="112660" name="Rectangle 20"/>
                <p:cNvSpPr>
                  <a:spLocks noChangeArrowheads="1"/>
                </p:cNvSpPr>
                <p:nvPr/>
              </p:nvSpPr>
              <p:spPr bwMode="auto">
                <a:xfrm>
                  <a:off x="1473" y="768"/>
                  <a:ext cx="18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661" name="Rectangle 21"/>
                <p:cNvSpPr>
                  <a:spLocks noChangeArrowheads="1"/>
                </p:cNvSpPr>
                <p:nvPr/>
              </p:nvSpPr>
              <p:spPr bwMode="auto">
                <a:xfrm>
                  <a:off x="1430" y="768"/>
                  <a:ext cx="193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12662" name="Rectangle 22"/>
            <p:cNvSpPr>
              <a:spLocks noChangeArrowheads="1"/>
            </p:cNvSpPr>
            <p:nvPr/>
          </p:nvSpPr>
          <p:spPr bwMode="auto">
            <a:xfrm>
              <a:off x="-3" y="-3"/>
              <a:ext cx="3370" cy="1158"/>
            </a:xfrm>
            <a:prstGeom prst="rect">
              <a:avLst/>
            </a:prstGeom>
            <a:noFill/>
            <a:ln w="9525">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2"/>
          </p:nvPr>
        </p:nvSpPr>
        <p:spPr/>
        <p:txBody>
          <a:bodyPr/>
          <a:lstStyle/>
          <a:p>
            <a:fld id="{17CEC509-8D59-4E11-B4D8-F8774A0FBE3F}" type="slidenum">
              <a:rPr lang="zh-CN" altLang="en-US"/>
            </a:fld>
            <a:endParaRPr lang="en-US" altLang="zh-CN"/>
          </a:p>
        </p:txBody>
      </p:sp>
      <p:sp>
        <p:nvSpPr>
          <p:cNvPr id="114690" name="Rectangle 2"/>
          <p:cNvSpPr>
            <a:spLocks noGrp="1" noChangeArrowheads="1"/>
          </p:cNvSpPr>
          <p:nvPr>
            <p:ph type="title"/>
          </p:nvPr>
        </p:nvSpPr>
        <p:spPr/>
        <p:txBody>
          <a:bodyPr/>
          <a:lstStyle/>
          <a:p>
            <a:r>
              <a:rPr lang="zh-CN" altLang="en-US" sz="4000"/>
              <a:t>水印透明性的客观度量</a:t>
            </a:r>
            <a:br>
              <a:rPr lang="zh-CN" altLang="en-US" sz="4000"/>
            </a:br>
            <a:r>
              <a:rPr lang="zh-CN" altLang="en-US" sz="4000"/>
              <a:t>－客观失真度量</a:t>
            </a:r>
            <a:endParaRPr lang="zh-CN" altLang="en-US" sz="4000"/>
          </a:p>
        </p:txBody>
      </p:sp>
      <p:graphicFrame>
        <p:nvGraphicFramePr>
          <p:cNvPr id="114691" name="Object 3"/>
          <p:cNvGraphicFramePr>
            <a:graphicFrameLocks noChangeAspect="1"/>
          </p:cNvGraphicFramePr>
          <p:nvPr/>
        </p:nvGraphicFramePr>
        <p:xfrm>
          <a:off x="4019600" y="3004592"/>
          <a:ext cx="4038600" cy="760413"/>
        </p:xfrm>
        <a:graphic>
          <a:graphicData uri="http://schemas.openxmlformats.org/presentationml/2006/ole">
            <mc:AlternateContent xmlns:mc="http://schemas.openxmlformats.org/markup-compatibility/2006">
              <mc:Choice xmlns:v="urn:schemas-microsoft-com:vml" Requires="v">
                <p:oleObj spid="_x0000_s53754" name="" r:id="rId1" imgW="1968500" imgH="368300" progId="Equation.3">
                  <p:embed/>
                </p:oleObj>
              </mc:Choice>
              <mc:Fallback>
                <p:oleObj name="" r:id="rId1" imgW="1968500" imgH="368300" progId="Equation.3">
                  <p:embed/>
                  <p:pic>
                    <p:nvPicPr>
                      <p:cNvPr id="0" name="图片 53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600" y="3004592"/>
                        <a:ext cx="403860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2" name="Object 4"/>
          <p:cNvGraphicFramePr>
            <a:graphicFrameLocks noChangeAspect="1"/>
          </p:cNvGraphicFramePr>
          <p:nvPr/>
        </p:nvGraphicFramePr>
        <p:xfrm>
          <a:off x="4857800" y="3690392"/>
          <a:ext cx="2971800" cy="858838"/>
        </p:xfrm>
        <a:graphic>
          <a:graphicData uri="http://schemas.openxmlformats.org/presentationml/2006/ole">
            <mc:AlternateContent xmlns:mc="http://schemas.openxmlformats.org/markup-compatibility/2006">
              <mc:Choice xmlns:v="urn:schemas-microsoft-com:vml" Requires="v">
                <p:oleObj spid="_x0000_s53755" name="" r:id="rId3" imgW="1943100" imgH="558800" progId="Equation.3">
                  <p:embed/>
                </p:oleObj>
              </mc:Choice>
              <mc:Fallback>
                <p:oleObj name="" r:id="rId3" imgW="1943100" imgH="558800" progId="Equation.3">
                  <p:embed/>
                  <p:pic>
                    <p:nvPicPr>
                      <p:cNvPr id="0" name="图片 537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800" y="3690392"/>
                        <a:ext cx="29718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3" name="Object 5"/>
          <p:cNvGraphicFramePr>
            <a:graphicFrameLocks noChangeAspect="1"/>
          </p:cNvGraphicFramePr>
          <p:nvPr/>
        </p:nvGraphicFramePr>
        <p:xfrm>
          <a:off x="4095800" y="4680992"/>
          <a:ext cx="3733800" cy="1077913"/>
        </p:xfrm>
        <a:graphic>
          <a:graphicData uri="http://schemas.openxmlformats.org/presentationml/2006/ole">
            <mc:AlternateContent xmlns:mc="http://schemas.openxmlformats.org/markup-compatibility/2006">
              <mc:Choice xmlns:v="urn:schemas-microsoft-com:vml" Requires="v">
                <p:oleObj spid="_x0000_s53756" name="" r:id="rId5" imgW="1485900" imgH="431800" progId="Equation.3">
                  <p:embed/>
                </p:oleObj>
              </mc:Choice>
              <mc:Fallback>
                <p:oleObj name="" r:id="rId5" imgW="1485900" imgH="431800" progId="Equation.3">
                  <p:embed/>
                  <p:pic>
                    <p:nvPicPr>
                      <p:cNvPr id="0" name="图片 537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800" y="4680992"/>
                        <a:ext cx="3733800"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4" name="Rectangle 6"/>
          <p:cNvSpPr>
            <a:spLocks noChangeArrowheads="1"/>
          </p:cNvSpPr>
          <p:nvPr/>
        </p:nvSpPr>
        <p:spPr bwMode="auto">
          <a:xfrm>
            <a:off x="3349675" y="3899942"/>
            <a:ext cx="2933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a:latin typeface="Times New Roman" panose="02020603050405020304" pitchFamily="18" charset="0"/>
              </a:rPr>
              <a:t>    </a:t>
            </a:r>
            <a:endParaRPr lang="zh-CN" altLang="en-US">
              <a:latin typeface="Times New Roman" panose="02020603050405020304" pitchFamily="18" charset="0"/>
            </a:endParaRPr>
          </a:p>
        </p:txBody>
      </p:sp>
      <p:grpSp>
        <p:nvGrpSpPr>
          <p:cNvPr id="114695" name="Group 7"/>
          <p:cNvGrpSpPr/>
          <p:nvPr/>
        </p:nvGrpSpPr>
        <p:grpSpPr bwMode="auto">
          <a:xfrm>
            <a:off x="971600" y="1556792"/>
            <a:ext cx="7162800" cy="4267200"/>
            <a:chOff x="-3" y="-3"/>
            <a:chExt cx="3370" cy="1158"/>
          </a:xfrm>
        </p:grpSpPr>
        <p:grpSp>
          <p:nvGrpSpPr>
            <p:cNvPr id="114696" name="Group 8"/>
            <p:cNvGrpSpPr/>
            <p:nvPr/>
          </p:nvGrpSpPr>
          <p:grpSpPr bwMode="auto">
            <a:xfrm>
              <a:off x="0" y="0"/>
              <a:ext cx="3364" cy="1152"/>
              <a:chOff x="0" y="0"/>
              <a:chExt cx="3364" cy="1152"/>
            </a:xfrm>
          </p:grpSpPr>
          <p:grpSp>
            <p:nvGrpSpPr>
              <p:cNvPr id="114697" name="Group 9"/>
              <p:cNvGrpSpPr/>
              <p:nvPr/>
            </p:nvGrpSpPr>
            <p:grpSpPr bwMode="auto">
              <a:xfrm>
                <a:off x="0" y="0"/>
                <a:ext cx="3364" cy="384"/>
                <a:chOff x="0" y="0"/>
                <a:chExt cx="3364" cy="384"/>
              </a:xfrm>
            </p:grpSpPr>
            <p:sp>
              <p:nvSpPr>
                <p:cNvPr id="114698" name="Rectangle 10"/>
                <p:cNvSpPr>
                  <a:spLocks noChangeArrowheads="1"/>
                </p:cNvSpPr>
                <p:nvPr/>
              </p:nvSpPr>
              <p:spPr bwMode="auto">
                <a:xfrm>
                  <a:off x="43" y="0"/>
                  <a:ext cx="327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lang="zh-CN" altLang="en-US" b="1">
                      <a:latin typeface="Times New Roman" panose="02020603050405020304" pitchFamily="18" charset="0"/>
                    </a:rPr>
                    <a:t>其它</a:t>
                  </a:r>
                  <a:endParaRPr lang="zh-CN" altLang="en-US" b="1">
                    <a:latin typeface="Times New Roman" panose="02020603050405020304" pitchFamily="18" charset="0"/>
                  </a:endParaRPr>
                </a:p>
                <a:p>
                  <a:pPr algn="just" eaLnBrk="0" hangingPunct="0"/>
                  <a:endParaRPr lang="zh-CN" altLang="en-US" b="1">
                    <a:latin typeface="Times New Roman" panose="02020603050405020304" pitchFamily="18" charset="0"/>
                  </a:endParaRPr>
                </a:p>
              </p:txBody>
            </p:sp>
            <p:sp>
              <p:nvSpPr>
                <p:cNvPr id="114699" name="Rectangle 11"/>
                <p:cNvSpPr>
                  <a:spLocks noChangeArrowheads="1"/>
                </p:cNvSpPr>
                <p:nvPr/>
              </p:nvSpPr>
              <p:spPr bwMode="auto">
                <a:xfrm>
                  <a:off x="0" y="0"/>
                  <a:ext cx="336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4700" name="Group 12"/>
              <p:cNvGrpSpPr/>
              <p:nvPr/>
            </p:nvGrpSpPr>
            <p:grpSpPr bwMode="auto">
              <a:xfrm>
                <a:off x="0" y="384"/>
                <a:ext cx="1430" cy="384"/>
                <a:chOff x="0" y="384"/>
                <a:chExt cx="1430" cy="384"/>
              </a:xfrm>
            </p:grpSpPr>
            <p:sp>
              <p:nvSpPr>
                <p:cNvPr id="114701" name="Rectangle 13"/>
                <p:cNvSpPr>
                  <a:spLocks noChangeArrowheads="1"/>
                </p:cNvSpPr>
                <p:nvPr/>
              </p:nvSpPr>
              <p:spPr bwMode="auto">
                <a:xfrm>
                  <a:off x="43" y="384"/>
                  <a:ext cx="134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全局西格马信噪比</a:t>
                  </a:r>
                  <a:endParaRPr lang="zh-CN" altLang="en-US" sz="2000">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4702" name="Rectangle 14"/>
                <p:cNvSpPr>
                  <a:spLocks noChangeArrowheads="1"/>
                </p:cNvSpPr>
                <p:nvPr/>
              </p:nvSpPr>
              <p:spPr bwMode="auto">
                <a:xfrm>
                  <a:off x="0" y="384"/>
                  <a:ext cx="1430"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4703" name="Group 15"/>
              <p:cNvGrpSpPr/>
              <p:nvPr/>
            </p:nvGrpSpPr>
            <p:grpSpPr bwMode="auto">
              <a:xfrm>
                <a:off x="1430" y="384"/>
                <a:ext cx="1934" cy="384"/>
                <a:chOff x="1430" y="384"/>
                <a:chExt cx="1934" cy="384"/>
              </a:xfrm>
            </p:grpSpPr>
            <p:sp>
              <p:nvSpPr>
                <p:cNvPr id="114704" name="Rectangle 16"/>
                <p:cNvSpPr>
                  <a:spLocks noChangeArrowheads="1"/>
                </p:cNvSpPr>
                <p:nvPr/>
              </p:nvSpPr>
              <p:spPr bwMode="auto">
                <a:xfrm>
                  <a:off x="1473" y="384"/>
                  <a:ext cx="18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000">
                    <a:latin typeface="Times New Roman" panose="02020603050405020304" pitchFamily="18" charset="0"/>
                  </a:endParaRPr>
                </a:p>
                <a:p>
                  <a:endParaRPr lang="zh-CN" altLang="en-US" sz="1000">
                    <a:latin typeface="Times New Roman" panose="02020603050405020304" pitchFamily="18" charset="0"/>
                  </a:endParaRPr>
                </a:p>
                <a:p>
                  <a:pPr algn="l"/>
                  <a:r>
                    <a:rPr lang="zh-CN" altLang="en-US" sz="2000">
                      <a:latin typeface="Times New Roman" panose="02020603050405020304" pitchFamily="18" charset="0"/>
                    </a:rPr>
                    <a:t>其中，</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4705" name="Rectangle 17"/>
                <p:cNvSpPr>
                  <a:spLocks noChangeArrowheads="1"/>
                </p:cNvSpPr>
                <p:nvPr/>
              </p:nvSpPr>
              <p:spPr bwMode="auto">
                <a:xfrm>
                  <a:off x="1430" y="384"/>
                  <a:ext cx="193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4706" name="Group 18"/>
              <p:cNvGrpSpPr/>
              <p:nvPr/>
            </p:nvGrpSpPr>
            <p:grpSpPr bwMode="auto">
              <a:xfrm>
                <a:off x="0" y="768"/>
                <a:ext cx="1430" cy="384"/>
                <a:chOff x="0" y="768"/>
                <a:chExt cx="1430" cy="384"/>
              </a:xfrm>
            </p:grpSpPr>
            <p:sp>
              <p:nvSpPr>
                <p:cNvPr id="114707" name="Rectangle 19"/>
                <p:cNvSpPr>
                  <a:spLocks noChangeArrowheads="1"/>
                </p:cNvSpPr>
                <p:nvPr/>
              </p:nvSpPr>
              <p:spPr bwMode="auto">
                <a:xfrm>
                  <a:off x="43" y="768"/>
                  <a:ext cx="134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rPr>
                    <a:t>直方图相似性</a:t>
                  </a:r>
                  <a:endParaRPr lang="zh-CN" altLang="en-US" sz="2000">
                    <a:latin typeface="Times New Roman" panose="02020603050405020304" pitchFamily="18" charset="0"/>
                  </a:endParaRPr>
                </a:p>
                <a:p>
                  <a:pPr eaLnBrk="0" hangingPunct="0"/>
                  <a:endParaRPr lang="zh-CN" altLang="en-US" sz="2000">
                    <a:latin typeface="Times New Roman" panose="02020603050405020304" pitchFamily="18" charset="0"/>
                  </a:endParaRPr>
                </a:p>
              </p:txBody>
            </p:sp>
            <p:sp>
              <p:nvSpPr>
                <p:cNvPr id="114708" name="Rectangle 20"/>
                <p:cNvSpPr>
                  <a:spLocks noChangeArrowheads="1"/>
                </p:cNvSpPr>
                <p:nvPr/>
              </p:nvSpPr>
              <p:spPr bwMode="auto">
                <a:xfrm>
                  <a:off x="0" y="768"/>
                  <a:ext cx="1430"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14709" name="Group 21"/>
              <p:cNvGrpSpPr/>
              <p:nvPr/>
            </p:nvGrpSpPr>
            <p:grpSpPr bwMode="auto">
              <a:xfrm>
                <a:off x="1430" y="768"/>
                <a:ext cx="1934" cy="384"/>
                <a:chOff x="1430" y="768"/>
                <a:chExt cx="1934" cy="384"/>
              </a:xfrm>
            </p:grpSpPr>
            <p:sp>
              <p:nvSpPr>
                <p:cNvPr id="114710" name="Rectangle 22"/>
                <p:cNvSpPr>
                  <a:spLocks noChangeArrowheads="1"/>
                </p:cNvSpPr>
                <p:nvPr/>
              </p:nvSpPr>
              <p:spPr bwMode="auto">
                <a:xfrm>
                  <a:off x="1473" y="768"/>
                  <a:ext cx="184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algn="l"/>
                  <a:endParaRPr lang="zh-CN" altLang="en-US" sz="1000">
                    <a:latin typeface="Times New Roman" panose="02020603050405020304" pitchFamily="18" charset="0"/>
                  </a:endParaRPr>
                </a:p>
                <a:p>
                  <a:pPr eaLnBrk="0" hangingPunct="0"/>
                  <a:endParaRPr lang="zh-CN" altLang="en-US">
                    <a:latin typeface="Times New Roman" panose="02020603050405020304" pitchFamily="18" charset="0"/>
                  </a:endParaRPr>
                </a:p>
              </p:txBody>
            </p:sp>
            <p:sp>
              <p:nvSpPr>
                <p:cNvPr id="114711" name="Rectangle 23"/>
                <p:cNvSpPr>
                  <a:spLocks noChangeArrowheads="1"/>
                </p:cNvSpPr>
                <p:nvPr/>
              </p:nvSpPr>
              <p:spPr bwMode="auto">
                <a:xfrm>
                  <a:off x="1430" y="768"/>
                  <a:ext cx="1934" cy="384"/>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14712" name="Rectangle 24"/>
            <p:cNvSpPr>
              <a:spLocks noChangeArrowheads="1"/>
            </p:cNvSpPr>
            <p:nvPr/>
          </p:nvSpPr>
          <p:spPr bwMode="auto">
            <a:xfrm>
              <a:off x="-3" y="-3"/>
              <a:ext cx="3370" cy="1158"/>
            </a:xfrm>
            <a:prstGeom prst="rect">
              <a:avLst/>
            </a:prstGeom>
            <a:noFill/>
            <a:ln w="9525">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D0E86C61-B1D7-485B-AEE3-71C466E82030}" type="slidenum">
              <a:rPr lang="zh-CN" altLang="en-US"/>
            </a:fld>
            <a:endParaRPr lang="en-US" altLang="zh-CN"/>
          </a:p>
        </p:txBody>
      </p:sp>
      <p:sp>
        <p:nvSpPr>
          <p:cNvPr id="77826" name="Rectangle 2"/>
          <p:cNvSpPr>
            <a:spLocks noGrp="1" noChangeArrowheads="1"/>
          </p:cNvSpPr>
          <p:nvPr>
            <p:ph type="title"/>
          </p:nvPr>
        </p:nvSpPr>
        <p:spPr/>
        <p:txBody>
          <a:bodyPr/>
          <a:lstStyle/>
          <a:p>
            <a:r>
              <a:rPr lang="zh-CN" altLang="en-US" sz="4000"/>
              <a:t>水印透明性的客观度量</a:t>
            </a:r>
            <a:br>
              <a:rPr lang="zh-CN" altLang="en-US" sz="4000"/>
            </a:br>
            <a:r>
              <a:rPr lang="zh-CN" altLang="en-US" sz="4000"/>
              <a:t>－客观失真度量</a:t>
            </a:r>
            <a:endParaRPr lang="zh-CN" altLang="en-US" sz="4000"/>
          </a:p>
        </p:txBody>
      </p:sp>
      <p:sp>
        <p:nvSpPr>
          <p:cNvPr id="77827" name="Rectangle 3"/>
          <p:cNvSpPr>
            <a:spLocks noGrp="1" noChangeArrowheads="1"/>
          </p:cNvSpPr>
          <p:nvPr>
            <p:ph type="body" idx="1"/>
          </p:nvPr>
        </p:nvSpPr>
        <p:spPr/>
        <p:txBody>
          <a:bodyPr/>
          <a:lstStyle/>
          <a:p>
            <a:r>
              <a:rPr lang="zh-CN" altLang="en-US" dirty="0"/>
              <a:t>图像的峰值信噪比在一定程度上反映了图像数据处理前后的变化情况，其所反映的是图像数据变化情况的统计平均 </a:t>
            </a:r>
            <a:endParaRPr lang="zh-CN" altLang="en-US" dirty="0"/>
          </a:p>
          <a:p>
            <a:r>
              <a:rPr lang="zh-CN" altLang="en-US" dirty="0"/>
              <a:t>总的来说，图像处理前后的峰值信噪比越小，图像的质量降低的就越多，但这种评价的变化情况并不能直接反映人眼的视觉感受 </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p:txBody>
          <a:bodyPr/>
          <a:lstStyle/>
          <a:p>
            <a:fld id="{ADBF5E13-A890-46E8-91D4-574F0C9A1D72}" type="slidenum">
              <a:rPr lang="zh-CN" altLang="en-US"/>
            </a:fld>
            <a:endParaRPr lang="en-US" altLang="zh-CN"/>
          </a:p>
        </p:txBody>
      </p:sp>
      <p:sp>
        <p:nvSpPr>
          <p:cNvPr id="155650" name="Rectangle 2"/>
          <p:cNvSpPr>
            <a:spLocks noGrp="1" noChangeArrowheads="1"/>
          </p:cNvSpPr>
          <p:nvPr>
            <p:ph type="title"/>
          </p:nvPr>
        </p:nvSpPr>
        <p:spPr/>
        <p:txBody>
          <a:bodyPr/>
          <a:lstStyle/>
          <a:p>
            <a:r>
              <a:rPr lang="zh-CN" altLang="en-US"/>
              <a:t>例1</a:t>
            </a:r>
            <a:endParaRPr lang="zh-CN" altLang="en-US"/>
          </a:p>
        </p:txBody>
      </p:sp>
      <p:sp>
        <p:nvSpPr>
          <p:cNvPr id="155651" name="Rectangle 3"/>
          <p:cNvSpPr>
            <a:spLocks noGrp="1" noChangeArrowheads="1"/>
          </p:cNvSpPr>
          <p:nvPr>
            <p:ph type="body" idx="1"/>
          </p:nvPr>
        </p:nvSpPr>
        <p:spPr>
          <a:xfrm>
            <a:off x="647700" y="1268760"/>
            <a:ext cx="8001000" cy="4267200"/>
          </a:xfrm>
        </p:spPr>
        <p:txBody>
          <a:bodyPr/>
          <a:lstStyle/>
          <a:p>
            <a:r>
              <a:rPr lang="zh-CN" altLang="en-US" dirty="0"/>
              <a:t>高斯噪声，椒盐噪声，</a:t>
            </a:r>
            <a:r>
              <a:rPr lang="en-US" altLang="zh-CN" dirty="0"/>
              <a:t>PSNR</a:t>
            </a:r>
            <a:r>
              <a:rPr lang="zh-CN" altLang="en-US" dirty="0"/>
              <a:t>相同</a:t>
            </a:r>
            <a:endParaRPr lang="zh-CN" altLang="en-US" dirty="0"/>
          </a:p>
        </p:txBody>
      </p:sp>
      <p:graphicFrame>
        <p:nvGraphicFramePr>
          <p:cNvPr id="155652" name="Group 4"/>
          <p:cNvGraphicFramePr>
            <a:graphicFrameLocks noGrp="1"/>
          </p:cNvGraphicFramePr>
          <p:nvPr/>
        </p:nvGraphicFramePr>
        <p:xfrm>
          <a:off x="1524000" y="2055201"/>
          <a:ext cx="6400800" cy="4182111"/>
        </p:xfrm>
        <a:graphic>
          <a:graphicData uri="http://schemas.openxmlformats.org/drawingml/2006/table">
            <a:tbl>
              <a:tblPr/>
              <a:tblGrid>
                <a:gridCol w="3200400"/>
                <a:gridCol w="3200400"/>
              </a:tblGrid>
              <a:tr h="3135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48.1183</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50.9538</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55666" name="Picture 18" descr="a1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2055201"/>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55667" name="Picture 19" descr="a1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55201"/>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9321BC39-F71C-4A48-9D28-E2ECF5AAF006}" type="slidenum">
              <a:rPr lang="zh-CN" altLang="en-US"/>
            </a:fld>
            <a:endParaRPr lang="en-US" altLang="zh-CN"/>
          </a:p>
        </p:txBody>
      </p:sp>
      <p:sp>
        <p:nvSpPr>
          <p:cNvPr id="157698" name="Rectangle 2"/>
          <p:cNvSpPr>
            <a:spLocks noGrp="1" noChangeArrowheads="1"/>
          </p:cNvSpPr>
          <p:nvPr>
            <p:ph type="title"/>
          </p:nvPr>
        </p:nvSpPr>
        <p:spPr/>
        <p:txBody>
          <a:bodyPr/>
          <a:lstStyle/>
          <a:p>
            <a:r>
              <a:rPr lang="zh-CN" altLang="en-US"/>
              <a:t>例1（续）</a:t>
            </a:r>
            <a:endParaRPr lang="zh-CN" altLang="en-US"/>
          </a:p>
        </p:txBody>
      </p:sp>
      <p:graphicFrame>
        <p:nvGraphicFramePr>
          <p:cNvPr id="157699" name="Group 3"/>
          <p:cNvGraphicFramePr>
            <a:graphicFrameLocks noGrp="1"/>
          </p:cNvGraphicFramePr>
          <p:nvPr/>
        </p:nvGraphicFramePr>
        <p:xfrm>
          <a:off x="1547664" y="1844824"/>
          <a:ext cx="6400800" cy="4182111"/>
        </p:xfrm>
        <a:graphic>
          <a:graphicData uri="http://schemas.openxmlformats.org/drawingml/2006/table">
            <a:tbl>
              <a:tblPr/>
              <a:tblGrid>
                <a:gridCol w="3200400"/>
                <a:gridCol w="3200400"/>
              </a:tblGrid>
              <a:tr h="3135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34.1389</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35.1996 </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57713" name="Picture 17" descr="a2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3864" y="1921024"/>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57714" name="Picture 18" descr="a2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264" y="1921024"/>
            <a:ext cx="29718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929EB657-FBE6-4C5A-A3AC-B6370CAA4787}" type="slidenum">
              <a:rPr lang="zh-CN" altLang="en-US"/>
            </a:fld>
            <a:endParaRPr lang="en-US" altLang="zh-CN"/>
          </a:p>
        </p:txBody>
      </p:sp>
      <p:sp>
        <p:nvSpPr>
          <p:cNvPr id="159746" name="Rectangle 2"/>
          <p:cNvSpPr>
            <a:spLocks noGrp="1" noChangeArrowheads="1"/>
          </p:cNvSpPr>
          <p:nvPr>
            <p:ph type="title"/>
          </p:nvPr>
        </p:nvSpPr>
        <p:spPr/>
        <p:txBody>
          <a:bodyPr/>
          <a:lstStyle/>
          <a:p>
            <a:r>
              <a:rPr lang="zh-CN" altLang="en-US"/>
              <a:t>例1（续）</a:t>
            </a:r>
            <a:endParaRPr lang="zh-CN" altLang="en-US"/>
          </a:p>
        </p:txBody>
      </p:sp>
      <p:graphicFrame>
        <p:nvGraphicFramePr>
          <p:cNvPr id="159747" name="Group 3"/>
          <p:cNvGraphicFramePr>
            <a:graphicFrameLocks noGrp="1"/>
          </p:cNvGraphicFramePr>
          <p:nvPr/>
        </p:nvGraphicFramePr>
        <p:xfrm>
          <a:off x="1619672" y="1772816"/>
          <a:ext cx="6400800" cy="4247198"/>
        </p:xfrm>
        <a:graphic>
          <a:graphicData uri="http://schemas.openxmlformats.org/drawingml/2006/table">
            <a:tbl>
              <a:tblPr/>
              <a:tblGrid>
                <a:gridCol w="3200400"/>
                <a:gridCol w="3200400"/>
              </a:tblGrid>
              <a:tr h="3200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28.1183</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29.0575 </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59761" name="Picture 17" descr="a3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5872" y="1849016"/>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59762" name="Picture 18" descr="a3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472" y="1849016"/>
            <a:ext cx="29718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392E599B-6D30-4B90-91B1-4A2DEE30DF14}" type="slidenum">
              <a:rPr lang="zh-CN" altLang="en-US"/>
            </a:fld>
            <a:endParaRPr lang="en-US" altLang="zh-CN"/>
          </a:p>
        </p:txBody>
      </p:sp>
      <p:sp>
        <p:nvSpPr>
          <p:cNvPr id="161794" name="Rectangle 2"/>
          <p:cNvSpPr>
            <a:spLocks noGrp="1" noChangeArrowheads="1"/>
          </p:cNvSpPr>
          <p:nvPr>
            <p:ph type="title"/>
          </p:nvPr>
        </p:nvSpPr>
        <p:spPr/>
        <p:txBody>
          <a:bodyPr/>
          <a:lstStyle/>
          <a:p>
            <a:r>
              <a:rPr lang="zh-CN" altLang="en-US"/>
              <a:t>例2</a:t>
            </a:r>
            <a:endParaRPr lang="zh-CN" altLang="en-US"/>
          </a:p>
        </p:txBody>
      </p:sp>
      <p:graphicFrame>
        <p:nvGraphicFramePr>
          <p:cNvPr id="161795" name="Group 3"/>
          <p:cNvGraphicFramePr>
            <a:graphicFrameLocks noGrp="1"/>
          </p:cNvGraphicFramePr>
          <p:nvPr/>
        </p:nvGraphicFramePr>
        <p:xfrm>
          <a:off x="1619672" y="1772816"/>
          <a:ext cx="6400800" cy="4247198"/>
        </p:xfrm>
        <a:graphic>
          <a:graphicData uri="http://schemas.openxmlformats.org/drawingml/2006/table">
            <a:tbl>
              <a:tblPr/>
              <a:tblGrid>
                <a:gridCol w="3200400"/>
                <a:gridCol w="3200400"/>
              </a:tblGrid>
              <a:tr h="3200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23.1805</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cs typeface="Courier New" panose="02070309020205020404" pitchFamily="49" charset="0"/>
                        </a:rPr>
                        <a:t>23.5164</a:t>
                      </a: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 </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61809" name="Picture 17" descr="LENA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5872" y="184901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61810" name="Picture 18" descr="LEN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272" y="1849016"/>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E94CB2D0-88AD-43C9-A234-6A57FAB5395C}" type="slidenum">
              <a:rPr lang="zh-CN" altLang="en-US"/>
            </a:fld>
            <a:endParaRPr lang="en-US" altLang="zh-CN"/>
          </a:p>
        </p:txBody>
      </p:sp>
      <p:sp>
        <p:nvSpPr>
          <p:cNvPr id="163842" name="Rectangle 2"/>
          <p:cNvSpPr>
            <a:spLocks noGrp="1" noChangeArrowheads="1"/>
          </p:cNvSpPr>
          <p:nvPr>
            <p:ph type="title"/>
          </p:nvPr>
        </p:nvSpPr>
        <p:spPr/>
        <p:txBody>
          <a:bodyPr/>
          <a:lstStyle/>
          <a:p>
            <a:r>
              <a:rPr lang="zh-CN" altLang="en-US"/>
              <a:t>例2（续）</a:t>
            </a:r>
            <a:endParaRPr lang="zh-CN" altLang="en-US"/>
          </a:p>
        </p:txBody>
      </p:sp>
      <p:graphicFrame>
        <p:nvGraphicFramePr>
          <p:cNvPr id="163843" name="Group 3"/>
          <p:cNvGraphicFramePr>
            <a:graphicFrameLocks noGrp="1"/>
          </p:cNvGraphicFramePr>
          <p:nvPr/>
        </p:nvGraphicFramePr>
        <p:xfrm>
          <a:off x="1691680" y="1700808"/>
          <a:ext cx="6400800" cy="4236720"/>
        </p:xfrm>
        <a:graphic>
          <a:graphicData uri="http://schemas.openxmlformats.org/drawingml/2006/table">
            <a:tbl>
              <a:tblPr/>
              <a:tblGrid>
                <a:gridCol w="3200400"/>
                <a:gridCol w="3200400"/>
              </a:tblGrid>
              <a:tr h="3200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619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23.5084</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cs typeface="Courier New" panose="02070309020205020404" pitchFamily="49" charset="0"/>
                        </a:rPr>
                        <a:t>23.2079</a:t>
                      </a: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 </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63857" name="Picture 17" descr="LENA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7880" y="1777008"/>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63858" name="Picture 18" descr="LEN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280" y="1777008"/>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253FD9B-2F06-4397-B8AD-49FA8022D815}" type="slidenum">
              <a:rPr lang="en-US" altLang="zh-CN"/>
            </a:fld>
            <a:endParaRPr lang="en-US" altLang="zh-CN"/>
          </a:p>
        </p:txBody>
      </p:sp>
      <p:sp>
        <p:nvSpPr>
          <p:cNvPr id="21506" name="Rectangle 2"/>
          <p:cNvSpPr>
            <a:spLocks noGrp="1" noChangeArrowheads="1"/>
          </p:cNvSpPr>
          <p:nvPr>
            <p:ph type="title"/>
          </p:nvPr>
        </p:nvSpPr>
        <p:spPr/>
        <p:txBody>
          <a:bodyPr/>
          <a:lstStyle/>
          <a:p>
            <a:r>
              <a:rPr lang="zh-CN" altLang="en-US" dirty="0"/>
              <a:t>信息隐藏的现状</a:t>
            </a:r>
            <a:endParaRPr lang="zh-CN" altLang="en-US" dirty="0"/>
          </a:p>
        </p:txBody>
      </p:sp>
      <p:sp>
        <p:nvSpPr>
          <p:cNvPr id="21507" name="Rectangle 3"/>
          <p:cNvSpPr>
            <a:spLocks noGrp="1" noChangeArrowheads="1"/>
          </p:cNvSpPr>
          <p:nvPr>
            <p:ph type="body" idx="1"/>
          </p:nvPr>
        </p:nvSpPr>
        <p:spPr>
          <a:xfrm>
            <a:off x="611560" y="1412776"/>
            <a:ext cx="7772400" cy="4840287"/>
          </a:xfrm>
        </p:spPr>
        <p:txBody>
          <a:bodyPr/>
          <a:lstStyle/>
          <a:p>
            <a:pPr>
              <a:lnSpc>
                <a:spcPct val="90000"/>
              </a:lnSpc>
            </a:pPr>
            <a:r>
              <a:rPr lang="zh-CN" altLang="en-US" sz="2800" dirty="0"/>
              <a:t>随着计算机技术和互联网的发展，信息隐藏受到重视</a:t>
            </a:r>
            <a:endParaRPr lang="zh-CN" altLang="en-US" sz="2800" dirty="0"/>
          </a:p>
          <a:p>
            <a:pPr>
              <a:lnSpc>
                <a:spcPct val="90000"/>
              </a:lnSpc>
            </a:pPr>
            <a:r>
              <a:rPr lang="zh-CN" altLang="en-US" sz="2800" dirty="0"/>
              <a:t>现代战争</a:t>
            </a:r>
            <a:r>
              <a:rPr lang="en-US" altLang="zh-CN" sz="2800" dirty="0">
                <a:latin typeface="Times New Roman" panose="02020603050405020304"/>
              </a:rPr>
              <a:t>—</a:t>
            </a:r>
            <a:r>
              <a:rPr lang="zh-CN" altLang="en-US" sz="2800" dirty="0"/>
              <a:t>信息战</a:t>
            </a:r>
            <a:endParaRPr lang="zh-CN" altLang="en-US" sz="2800" dirty="0"/>
          </a:p>
          <a:p>
            <a:pPr lvl="1">
              <a:lnSpc>
                <a:spcPct val="90000"/>
              </a:lnSpc>
            </a:pPr>
            <a:r>
              <a:rPr lang="zh-CN" altLang="en-US" sz="2400" dirty="0">
                <a:latin typeface="宋体" panose="02010600030101010101" pitchFamily="2" charset="-122"/>
              </a:rPr>
              <a:t>隐藏技术使保密通信更加安全，</a:t>
            </a:r>
            <a:r>
              <a:rPr lang="zh-CN" altLang="en-US" sz="2400" dirty="0"/>
              <a:t>尤其是国家安全部门需要研究伪装式信息安全的攻防</a:t>
            </a:r>
            <a:endParaRPr lang="zh-CN" altLang="en-US" sz="2400" dirty="0">
              <a:latin typeface="宋体" panose="02010600030101010101" pitchFamily="2" charset="-122"/>
            </a:endParaRPr>
          </a:p>
          <a:p>
            <a:pPr lvl="1">
              <a:lnSpc>
                <a:spcPct val="90000"/>
              </a:lnSpc>
            </a:pPr>
            <a:r>
              <a:rPr lang="en-US" altLang="zh-CN" sz="2400" dirty="0">
                <a:latin typeface="TimesNewRomanPSMT" charset="0"/>
              </a:rPr>
              <a:t>9</a:t>
            </a:r>
            <a:r>
              <a:rPr lang="en-US" altLang="zh-CN" sz="2400" dirty="0">
                <a:latin typeface="SymbolMT" charset="-122"/>
              </a:rPr>
              <a:t>.</a:t>
            </a:r>
            <a:r>
              <a:rPr lang="en-US" altLang="zh-CN" sz="2400" dirty="0">
                <a:latin typeface="TimesNewRomanPSMT" charset="0"/>
              </a:rPr>
              <a:t>11 </a:t>
            </a:r>
            <a:r>
              <a:rPr lang="zh-CN" altLang="en-US" sz="2400" dirty="0">
                <a:latin typeface="宋体" panose="02010600030101010101" pitchFamily="2" charset="-122"/>
              </a:rPr>
              <a:t>事件以后，隐写术被国际恐怖组织用于传递敌对信息的可能性引起了研究人员和公众的强烈关注</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能使恶意代码潜入对方信息系统造成巨大的破坏</a:t>
            </a:r>
            <a:endParaRPr lang="zh-CN" altLang="en-US" sz="2400" dirty="0"/>
          </a:p>
          <a:p>
            <a:pPr>
              <a:lnSpc>
                <a:spcPct val="90000"/>
              </a:lnSpc>
            </a:pPr>
            <a:r>
              <a:rPr lang="zh-CN" altLang="en-US" sz="2800" dirty="0"/>
              <a:t>数字产品的无失真复制，造成版权保护和管理方面的漏洞</a:t>
            </a:r>
            <a:endParaRPr lang="zh-CN" altLang="en-US" sz="2800" dirty="0"/>
          </a:p>
          <a:p>
            <a:pPr>
              <a:lnSpc>
                <a:spcPct val="90000"/>
              </a:lnSpc>
            </a:pPr>
            <a:r>
              <a:rPr lang="zh-CN" altLang="en-US" sz="2800" dirty="0"/>
              <a:t>技术上存在信息隐藏的可能</a:t>
            </a:r>
            <a:endParaRPr lang="zh-CN" altLang="en-US"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p>
            <a:fld id="{F29A82C9-601D-4E39-9B89-89A316704C1E}" type="slidenum">
              <a:rPr lang="zh-CN" altLang="en-US"/>
            </a:fld>
            <a:endParaRPr lang="en-US" altLang="zh-CN"/>
          </a:p>
        </p:txBody>
      </p:sp>
      <p:sp>
        <p:nvSpPr>
          <p:cNvPr id="165890" name="Rectangle 2"/>
          <p:cNvSpPr>
            <a:spLocks noGrp="1" noChangeArrowheads="1"/>
          </p:cNvSpPr>
          <p:nvPr>
            <p:ph type="title"/>
          </p:nvPr>
        </p:nvSpPr>
        <p:spPr/>
        <p:txBody>
          <a:bodyPr/>
          <a:lstStyle/>
          <a:p>
            <a:r>
              <a:rPr lang="zh-CN" altLang="en-US"/>
              <a:t>例2（续）</a:t>
            </a:r>
            <a:endParaRPr lang="zh-CN" altLang="en-US"/>
          </a:p>
        </p:txBody>
      </p:sp>
      <p:graphicFrame>
        <p:nvGraphicFramePr>
          <p:cNvPr id="165891" name="Group 3"/>
          <p:cNvGraphicFramePr>
            <a:graphicFrameLocks noGrp="1"/>
          </p:cNvGraphicFramePr>
          <p:nvPr/>
        </p:nvGraphicFramePr>
        <p:xfrm>
          <a:off x="1619672" y="1772816"/>
          <a:ext cx="6400800" cy="4247198"/>
        </p:xfrm>
        <a:graphic>
          <a:graphicData uri="http://schemas.openxmlformats.org/drawingml/2006/table">
            <a:tbl>
              <a:tblPr/>
              <a:tblGrid>
                <a:gridCol w="3200400"/>
                <a:gridCol w="3200400"/>
              </a:tblGrid>
              <a:tr h="3200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28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rPr>
                        <a:t>PSNR(dB)</a:t>
                      </a:r>
                      <a:endParaRPr kumimoji="1" lang="zh-CN" altLang="en-US" sz="2800" b="0" i="0" u="none" strike="noStrike" cap="none" normalizeH="0" baseline="0" smtClean="0">
                        <a:ln>
                          <a:noFill/>
                        </a:ln>
                        <a:solidFill>
                          <a:srgbClr val="FF0000"/>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33.8497</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cs typeface="Courier New" panose="02070309020205020404" pitchFamily="49" charset="0"/>
                        </a:rPr>
                        <a:t>33.5907</a:t>
                      </a:r>
                      <a:r>
                        <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 </a:t>
                      </a:r>
                      <a:endParaRPr kumimoji="1" lang="zh-CN" altLang="en-US" sz="28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65905" name="Picture 17" descr="LENA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5872" y="184901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65906" name="Picture 18" descr="LENA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272" y="1849016"/>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水印的安全性</a:t>
            </a:r>
            <a:endParaRPr lang="zh-CN" altLang="en-US"/>
          </a:p>
        </p:txBody>
      </p:sp>
      <p:sp>
        <p:nvSpPr>
          <p:cNvPr id="3" name="内容占位符 2"/>
          <p:cNvSpPr>
            <a:spLocks noGrp="1"/>
          </p:cNvSpPr>
          <p:nvPr>
            <p:ph idx="1"/>
          </p:nvPr>
        </p:nvSpPr>
        <p:spPr>
          <a:xfrm>
            <a:off x="567055" y="3714115"/>
            <a:ext cx="8001000" cy="2305685"/>
          </a:xfrm>
        </p:spPr>
        <p:txBody>
          <a:bodyPr/>
          <a:p>
            <a:r>
              <a:rPr lang="en-US" altLang="zh-CN" sz="2400"/>
              <a:t>Cachin</a:t>
            </a:r>
            <a:r>
              <a:rPr lang="zh-CN" altLang="en-US" sz="2400"/>
              <a:t>绝对安全定义存在的问题？</a:t>
            </a:r>
            <a:endParaRPr lang="zh-CN" altLang="en-US" sz="2400"/>
          </a:p>
          <a:p>
            <a:pPr lvl="1"/>
            <a:r>
              <a:rPr lang="zh-CN" altLang="en-US" sz="2055"/>
              <a:t>提示：藏头诗是绝对安全的吗？</a:t>
            </a:r>
            <a:endParaRPr lang="zh-CN" altLang="en-US" sz="2055"/>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pic>
        <p:nvPicPr>
          <p:cNvPr id="5" name="图片 4"/>
          <p:cNvPicPr>
            <a:picLocks noChangeAspect="1"/>
          </p:cNvPicPr>
          <p:nvPr/>
        </p:nvPicPr>
        <p:blipFill>
          <a:blip r:embed="rId1"/>
          <a:stretch>
            <a:fillRect/>
          </a:stretch>
        </p:blipFill>
        <p:spPr>
          <a:xfrm>
            <a:off x="441325" y="1397635"/>
            <a:ext cx="8272145" cy="18783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70B6B41E-19E2-4480-AD9C-64F62ADF8645}" type="slidenum">
              <a:rPr lang="zh-CN" altLang="en-US"/>
            </a:fld>
            <a:endParaRPr lang="en-US" altLang="zh-CN"/>
          </a:p>
        </p:txBody>
      </p:sp>
      <p:sp>
        <p:nvSpPr>
          <p:cNvPr id="70658" name="Rectangle 2"/>
          <p:cNvSpPr>
            <a:spLocks noGrp="1" noChangeArrowheads="1"/>
          </p:cNvSpPr>
          <p:nvPr>
            <p:ph type="title"/>
          </p:nvPr>
        </p:nvSpPr>
        <p:spPr/>
        <p:txBody>
          <a:bodyPr/>
          <a:lstStyle/>
          <a:p>
            <a:r>
              <a:rPr lang="zh-CN" altLang="en-US"/>
              <a:t>水印的安全性</a:t>
            </a:r>
            <a:endParaRPr lang="zh-CN" altLang="en-US"/>
          </a:p>
        </p:txBody>
      </p:sp>
      <p:sp>
        <p:nvSpPr>
          <p:cNvPr id="70659" name="Rectangle 3"/>
          <p:cNvSpPr>
            <a:spLocks noGrp="1" noChangeArrowheads="1"/>
          </p:cNvSpPr>
          <p:nvPr>
            <p:ph type="body" idx="1"/>
          </p:nvPr>
        </p:nvSpPr>
        <p:spPr/>
        <p:txBody>
          <a:bodyPr/>
          <a:lstStyle/>
          <a:p>
            <a:r>
              <a:rPr lang="zh-CN" altLang="en-US" dirty="0"/>
              <a:t>水印的安全性：在攻击者知道部分知识的前提下进行恶意攻击后，数字水印能够被准确提取和判断，为版权保护或者完整性保护提供清晰的结论 </a:t>
            </a:r>
            <a:endParaRPr lang="zh-CN" altLang="en-US" dirty="0"/>
          </a:p>
          <a:p>
            <a:r>
              <a:rPr lang="zh-CN" altLang="en-US" dirty="0"/>
              <a:t>水印的三种攻击目的：还原、去除、伪造</a:t>
            </a:r>
            <a:endParaRPr lang="zh-CN" altLang="en-US" dirty="0"/>
          </a:p>
          <a:p>
            <a:r>
              <a:rPr lang="zh-CN" altLang="en-US" dirty="0"/>
              <a:t>不同的应用对安全性要求不同、侧重点不同</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4BF1974-0A7C-4822-BEAD-52A42460A2B2}" type="slidenum">
              <a:rPr lang="zh-CN" altLang="en-US"/>
            </a:fld>
            <a:endParaRPr lang="en-US" altLang="zh-CN"/>
          </a:p>
        </p:txBody>
      </p:sp>
      <p:sp>
        <p:nvSpPr>
          <p:cNvPr id="71682" name="Rectangle 2"/>
          <p:cNvSpPr>
            <a:spLocks noGrp="1" noChangeArrowheads="1"/>
          </p:cNvSpPr>
          <p:nvPr>
            <p:ph type="title"/>
          </p:nvPr>
        </p:nvSpPr>
        <p:spPr/>
        <p:txBody>
          <a:bodyPr/>
          <a:lstStyle/>
          <a:p>
            <a:r>
              <a:rPr lang="zh-CN" altLang="en-US" sz="4000" dirty="0"/>
              <a:t>水印的</a:t>
            </a:r>
            <a:r>
              <a:rPr lang="zh-CN" altLang="en-US" sz="4000" dirty="0" smtClean="0"/>
              <a:t>安全性－</a:t>
            </a:r>
            <a:r>
              <a:rPr lang="zh-CN" altLang="en-US" sz="4000" dirty="0"/>
              <a:t>攻击者的能力</a:t>
            </a:r>
            <a:endParaRPr lang="zh-CN" altLang="en-US" sz="4000" dirty="0"/>
          </a:p>
        </p:txBody>
      </p:sp>
      <p:sp>
        <p:nvSpPr>
          <p:cNvPr id="71683" name="Rectangle 3"/>
          <p:cNvSpPr>
            <a:spLocks noGrp="1" noChangeArrowheads="1"/>
          </p:cNvSpPr>
          <p:nvPr>
            <p:ph type="body" idx="1"/>
          </p:nvPr>
        </p:nvSpPr>
        <p:spPr/>
        <p:txBody>
          <a:bodyPr/>
          <a:lstStyle/>
          <a:p>
            <a:pPr>
              <a:lnSpc>
                <a:spcPct val="90000"/>
              </a:lnSpc>
            </a:pPr>
            <a:r>
              <a:rPr lang="zh-CN" altLang="en-US" dirty="0"/>
              <a:t>攻击者对水印系统一无所知</a:t>
            </a:r>
            <a:endParaRPr lang="zh-CN" altLang="en-US" dirty="0"/>
          </a:p>
          <a:p>
            <a:pPr lvl="1">
              <a:lnSpc>
                <a:spcPct val="90000"/>
              </a:lnSpc>
            </a:pPr>
            <a:r>
              <a:rPr lang="zh-CN" altLang="en-US" dirty="0"/>
              <a:t>利用信号处理和简单的几何攻击完成对水印的破坏，如有损压缩、降噪滤波、平滑滤波、微小几何（或者时间）失真等 </a:t>
            </a:r>
            <a:endParaRPr lang="zh-CN" altLang="en-US" dirty="0"/>
          </a:p>
          <a:p>
            <a:pPr>
              <a:lnSpc>
                <a:spcPct val="90000"/>
              </a:lnSpc>
            </a:pPr>
            <a:r>
              <a:rPr lang="zh-CN" altLang="en-US" dirty="0"/>
              <a:t>攻击者拥有多个嵌入水印的数字作品 </a:t>
            </a:r>
            <a:endParaRPr lang="zh-CN" altLang="en-US" dirty="0"/>
          </a:p>
          <a:p>
            <a:pPr lvl="1">
              <a:lnSpc>
                <a:spcPct val="90000"/>
              </a:lnSpc>
            </a:pPr>
            <a:r>
              <a:rPr lang="zh-CN" altLang="en-US" dirty="0"/>
              <a:t>使用共谋攻击来去除水印</a:t>
            </a:r>
            <a:endParaRPr lang="zh-CN" altLang="en-US" dirty="0"/>
          </a:p>
          <a:p>
            <a:pPr lvl="1">
              <a:lnSpc>
                <a:spcPct val="90000"/>
              </a:lnSpc>
            </a:pPr>
            <a:r>
              <a:rPr lang="zh-CN" altLang="en-US" dirty="0"/>
              <a:t>攻击者可以根据一个作品含不同水印的多个副本，得到一个原始作品的近似版本，对这个近似版本，水印可能无法提取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70E33016-A4A8-4BDB-9C4C-B9BCE30141DB}" type="slidenum">
              <a:rPr lang="zh-CN" altLang="en-US"/>
            </a:fld>
            <a:endParaRPr lang="en-US" altLang="zh-CN"/>
          </a:p>
        </p:txBody>
      </p:sp>
      <p:sp>
        <p:nvSpPr>
          <p:cNvPr id="95234" name="Rectangle 2"/>
          <p:cNvSpPr>
            <a:spLocks noGrp="1" noChangeArrowheads="1"/>
          </p:cNvSpPr>
          <p:nvPr>
            <p:ph type="title"/>
          </p:nvPr>
        </p:nvSpPr>
        <p:spPr/>
        <p:txBody>
          <a:bodyPr/>
          <a:lstStyle/>
          <a:p>
            <a:r>
              <a:rPr lang="zh-CN" altLang="en-US" sz="4000" dirty="0"/>
              <a:t>水印的</a:t>
            </a:r>
            <a:r>
              <a:rPr lang="zh-CN" altLang="en-US" sz="4000" dirty="0" smtClean="0"/>
              <a:t>安全性－</a:t>
            </a:r>
            <a:r>
              <a:rPr lang="zh-CN" altLang="en-US" sz="4000" dirty="0"/>
              <a:t>攻击者的能力</a:t>
            </a:r>
            <a:endParaRPr lang="zh-CN" altLang="en-US" sz="4000" dirty="0"/>
          </a:p>
        </p:txBody>
      </p:sp>
      <p:sp>
        <p:nvSpPr>
          <p:cNvPr id="95235" name="Rectangle 3"/>
          <p:cNvSpPr>
            <a:spLocks noGrp="1" noChangeArrowheads="1"/>
          </p:cNvSpPr>
          <p:nvPr>
            <p:ph type="body" idx="1"/>
          </p:nvPr>
        </p:nvSpPr>
        <p:spPr/>
        <p:txBody>
          <a:bodyPr/>
          <a:lstStyle/>
          <a:p>
            <a:r>
              <a:rPr lang="zh-CN" altLang="en-US" sz="2800" dirty="0"/>
              <a:t>攻击者知道算法 </a:t>
            </a:r>
            <a:endParaRPr lang="zh-CN" altLang="en-US" sz="2800" dirty="0"/>
          </a:p>
          <a:p>
            <a:pPr lvl="1"/>
            <a:r>
              <a:rPr lang="zh-CN" altLang="en-US" sz="2400" dirty="0"/>
              <a:t>除了密钥之外，攻击者知道有关算法的一切内容。这时的攻击者可以对水印的嵌入、提取和去除进行未经授权的操作 </a:t>
            </a:r>
            <a:endParaRPr lang="zh-CN" altLang="en-US" sz="2400" dirty="0"/>
          </a:p>
          <a:p>
            <a:r>
              <a:rPr lang="zh-CN" altLang="en-US" sz="2800" dirty="0"/>
              <a:t>攻击者拥有水印检测器，并且了解其工作原理</a:t>
            </a:r>
            <a:endParaRPr lang="zh-CN" altLang="en-US" sz="2800" dirty="0"/>
          </a:p>
          <a:p>
            <a:pPr lvl="1"/>
            <a:r>
              <a:rPr lang="zh-CN" altLang="en-US" sz="2400" dirty="0"/>
              <a:t>根据水印检测器的检测结果，对载体进行适当处理，直到检测结果没有水印为止</a:t>
            </a:r>
            <a:endParaRPr lang="zh-CN" altLang="en-US" sz="2400" dirty="0"/>
          </a:p>
          <a:p>
            <a:pPr lvl="1"/>
            <a:r>
              <a:rPr lang="zh-CN" altLang="en-US" sz="2400" dirty="0"/>
              <a:t>到目前为止，水印算法无法防止这种条件下的未经授权的去除 </a:t>
            </a:r>
            <a:endParaRPr lang="zh-CN"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04C9989-09D5-4DA4-B511-FD197058A290}" type="slidenum">
              <a:rPr lang="zh-CN" altLang="en-US"/>
            </a:fld>
            <a:endParaRPr lang="en-US" altLang="zh-CN"/>
          </a:p>
        </p:txBody>
      </p:sp>
      <p:sp>
        <p:nvSpPr>
          <p:cNvPr id="99330" name="Rectangle 2"/>
          <p:cNvSpPr>
            <a:spLocks noGrp="1" noChangeArrowheads="1"/>
          </p:cNvSpPr>
          <p:nvPr>
            <p:ph type="title"/>
          </p:nvPr>
        </p:nvSpPr>
        <p:spPr/>
        <p:txBody>
          <a:bodyPr/>
          <a:lstStyle/>
          <a:p>
            <a:r>
              <a:rPr lang="zh-CN" altLang="en-US" sz="4000" dirty="0"/>
              <a:t>水印的</a:t>
            </a:r>
            <a:r>
              <a:rPr lang="zh-CN" altLang="en-US" sz="4000" dirty="0" smtClean="0"/>
              <a:t>安全性－</a:t>
            </a:r>
            <a:r>
              <a:rPr lang="zh-CN" altLang="en-US" sz="4000" dirty="0"/>
              <a:t>对安全性的攻击</a:t>
            </a:r>
            <a:endParaRPr lang="zh-CN" altLang="en-US" sz="4000" dirty="0"/>
          </a:p>
        </p:txBody>
      </p:sp>
      <p:sp>
        <p:nvSpPr>
          <p:cNvPr id="99331" name="Rectangle 3"/>
          <p:cNvSpPr>
            <a:spLocks noGrp="1" noChangeArrowheads="1"/>
          </p:cNvSpPr>
          <p:nvPr>
            <p:ph type="body" idx="1"/>
          </p:nvPr>
        </p:nvSpPr>
        <p:spPr>
          <a:xfrm>
            <a:off x="567055" y="1752600"/>
            <a:ext cx="8237220" cy="4267200"/>
          </a:xfrm>
        </p:spPr>
        <p:txBody>
          <a:bodyPr/>
          <a:lstStyle/>
          <a:p>
            <a:r>
              <a:rPr lang="zh-CN" altLang="en-US"/>
              <a:t>去除攻击</a:t>
            </a:r>
            <a:endParaRPr lang="zh-CN" altLang="en-US"/>
          </a:p>
          <a:p>
            <a:pPr lvl="1"/>
            <a:r>
              <a:rPr lang="zh-CN" altLang="en-US"/>
              <a:t>马赛克攻击：使得检测器不能检测到水印的存在</a:t>
            </a:r>
            <a:endParaRPr lang="zh-CN" altLang="en-US"/>
          </a:p>
          <a:p>
            <a:pPr lvl="2"/>
            <a:r>
              <a:rPr lang="zh-CN" altLang="en-US"/>
              <a:t>它将图像分成许多小的矩形块，每一块小到不能进行可靠的水印检测，拼接后的图像与原图在感知上是相同的。这种攻击不改变图像的质量，但水印的检测失效了 </a:t>
            </a:r>
            <a:endParaRPr lang="zh-CN" altLang="en-US"/>
          </a:p>
          <a:p>
            <a:pPr lvl="1"/>
            <a:r>
              <a:rPr lang="zh-CN" altLang="en-US" sz="2200" dirty="0">
                <a:sym typeface="+mn-ea"/>
              </a:rPr>
              <a:t>梯度攻击：</a:t>
            </a:r>
            <a:endParaRPr lang="zh-CN" altLang="en-US" sz="2200" dirty="0"/>
          </a:p>
          <a:p>
            <a:pPr lvl="2"/>
            <a:r>
              <a:rPr lang="zh-CN" altLang="en-US" sz="2200" dirty="0">
                <a:sym typeface="+mn-ea"/>
              </a:rPr>
              <a:t>要求攻击者拥有检测器，能够得到确切的检测值，对给定的水印作品，以任意策略确定局部最大下降梯度，从而沿该梯度方向对作品进行变化，刚好移出检测区域的边界，实现水印的去除 </a:t>
            </a:r>
            <a:endParaRPr lang="zh-CN" altLang="en-US" sz="2200" dirty="0"/>
          </a:p>
          <a:p>
            <a:pPr lvl="2"/>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CAFE708-9442-45A1-9FC5-5B08B92A3C81}" type="slidenum">
              <a:rPr lang="zh-CN" altLang="en-US"/>
            </a:fld>
            <a:endParaRPr lang="en-US" altLang="zh-CN"/>
          </a:p>
        </p:txBody>
      </p:sp>
      <p:sp>
        <p:nvSpPr>
          <p:cNvPr id="102402" name="Rectangle 2"/>
          <p:cNvSpPr>
            <a:spLocks noGrp="1" noChangeArrowheads="1"/>
          </p:cNvSpPr>
          <p:nvPr>
            <p:ph type="title"/>
          </p:nvPr>
        </p:nvSpPr>
        <p:spPr/>
        <p:txBody>
          <a:bodyPr/>
          <a:lstStyle/>
          <a:p>
            <a:r>
              <a:rPr lang="zh-CN" altLang="en-US" sz="4000" dirty="0"/>
              <a:t>水印的</a:t>
            </a:r>
            <a:r>
              <a:rPr lang="zh-CN" altLang="en-US" sz="4000" dirty="0" smtClean="0"/>
              <a:t>安全性－</a:t>
            </a:r>
            <a:r>
              <a:rPr lang="zh-CN" altLang="en-US" sz="4000" dirty="0"/>
              <a:t>对安全性的攻击</a:t>
            </a:r>
            <a:endParaRPr lang="zh-CN" altLang="en-US" sz="4000" dirty="0"/>
          </a:p>
        </p:txBody>
      </p:sp>
      <p:sp>
        <p:nvSpPr>
          <p:cNvPr id="102403" name="Rectangle 3"/>
          <p:cNvSpPr>
            <a:spLocks noGrp="1" noChangeArrowheads="1"/>
          </p:cNvSpPr>
          <p:nvPr>
            <p:ph type="body" idx="1"/>
          </p:nvPr>
        </p:nvSpPr>
        <p:spPr/>
        <p:txBody>
          <a:bodyPr/>
          <a:lstStyle/>
          <a:p>
            <a:r>
              <a:rPr lang="zh-CN" altLang="en-US">
                <a:sym typeface="+mn-ea"/>
              </a:rPr>
              <a:t>表达攻击</a:t>
            </a:r>
            <a:endParaRPr lang="zh-CN" altLang="en-US"/>
          </a:p>
          <a:p>
            <a:pPr lvl="1">
              <a:lnSpc>
                <a:spcPct val="90000"/>
              </a:lnSpc>
            </a:pPr>
            <a:r>
              <a:rPr lang="en-US" altLang="zh-CN" sz="2200">
                <a:sym typeface="+mn-ea"/>
              </a:rPr>
              <a:t>Stirmark</a:t>
            </a:r>
            <a:r>
              <a:rPr lang="zh-CN" altLang="en-US" sz="2200">
                <a:sym typeface="+mn-ea"/>
              </a:rPr>
              <a:t>攻击：</a:t>
            </a:r>
            <a:endParaRPr lang="zh-CN" altLang="en-US" sz="2200"/>
          </a:p>
          <a:p>
            <a:pPr lvl="2">
              <a:lnSpc>
                <a:spcPct val="90000"/>
              </a:lnSpc>
            </a:pPr>
            <a:r>
              <a:rPr lang="zh-CN" altLang="en-US" sz="2200">
                <a:sym typeface="+mn-ea"/>
              </a:rPr>
              <a:t>以轻微程度对图像进行拉伸、剪切、旋转以及几何变形，或者对图像进行重采样攻击，即通过数模</a:t>
            </a:r>
            <a:r>
              <a:rPr lang="en-US" altLang="zh-CN" sz="2200">
                <a:sym typeface="+mn-ea"/>
              </a:rPr>
              <a:t>-</a:t>
            </a:r>
            <a:r>
              <a:rPr lang="zh-CN" altLang="en-US" sz="2200">
                <a:sym typeface="+mn-ea"/>
              </a:rPr>
              <a:t>模数转换引入一定的误差，在不损害图像使用价值的前提下减弱、移去或破坏水印</a:t>
            </a:r>
            <a:endParaRPr lang="zh-CN" altLang="en-US" sz="2200"/>
          </a:p>
          <a:p>
            <a:pPr lvl="2">
              <a:lnSpc>
                <a:spcPct val="90000"/>
              </a:lnSpc>
            </a:pPr>
            <a:r>
              <a:rPr lang="zh-CN" altLang="en-US" sz="2200">
                <a:sym typeface="+mn-ea"/>
              </a:rPr>
              <a:t>它包括常见的各种信号处理操作，如图像压缩、线性或非线性滤波、叠加噪声、图像裁剪、几何失真、模拟数字转换等</a:t>
            </a:r>
            <a:endParaRPr lang="zh-CN" altLang="en-US" sz="2200"/>
          </a:p>
          <a:p>
            <a:pPr lvl="2"/>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0522B3D-583C-49B7-95E7-BA0CEAFF2FCC}" type="slidenum">
              <a:rPr lang="zh-CN" altLang="en-US"/>
            </a:fld>
            <a:endParaRPr lang="en-US" altLang="zh-CN"/>
          </a:p>
        </p:txBody>
      </p:sp>
      <p:sp>
        <p:nvSpPr>
          <p:cNvPr id="101378" name="Rectangle 2"/>
          <p:cNvSpPr>
            <a:spLocks noGrp="1" noChangeArrowheads="1"/>
          </p:cNvSpPr>
          <p:nvPr>
            <p:ph type="title"/>
          </p:nvPr>
        </p:nvSpPr>
        <p:spPr/>
        <p:txBody>
          <a:bodyPr/>
          <a:lstStyle/>
          <a:p>
            <a:r>
              <a:rPr lang="zh-CN" altLang="en-US" sz="4000" dirty="0"/>
              <a:t>水印的</a:t>
            </a:r>
            <a:r>
              <a:rPr lang="zh-CN" altLang="en-US" sz="4000" dirty="0" smtClean="0"/>
              <a:t>安全性－</a:t>
            </a:r>
            <a:r>
              <a:rPr lang="zh-CN" altLang="en-US" sz="4000" dirty="0"/>
              <a:t>对安全性的攻击</a:t>
            </a:r>
            <a:endParaRPr lang="zh-CN" altLang="en-US" sz="4000" dirty="0"/>
          </a:p>
        </p:txBody>
      </p:sp>
      <p:sp>
        <p:nvSpPr>
          <p:cNvPr id="101379" name="Rectangle 3"/>
          <p:cNvSpPr>
            <a:spLocks noGrp="1" noChangeArrowheads="1"/>
          </p:cNvSpPr>
          <p:nvPr>
            <p:ph type="body" idx="1"/>
          </p:nvPr>
        </p:nvSpPr>
        <p:spPr/>
        <p:txBody>
          <a:bodyPr/>
          <a:lstStyle/>
          <a:p>
            <a:r>
              <a:rPr lang="zh-CN" altLang="en-US"/>
              <a:t>解释攻击，伪造攻击</a:t>
            </a:r>
            <a:endParaRPr lang="zh-CN" altLang="en-US"/>
          </a:p>
          <a:p>
            <a:pPr lvl="1"/>
            <a:r>
              <a:rPr lang="zh-CN" altLang="en-US"/>
              <a:t>拷贝攻击：</a:t>
            </a:r>
            <a:endParaRPr lang="zh-CN" altLang="en-US"/>
          </a:p>
          <a:p>
            <a:pPr lvl="2"/>
            <a:r>
              <a:rPr lang="zh-CN" altLang="en-US"/>
              <a:t>是未经授权的嵌入的一种形式</a:t>
            </a:r>
            <a:endParaRPr lang="zh-CN" altLang="en-US"/>
          </a:p>
          <a:p>
            <a:pPr lvl="2"/>
            <a:r>
              <a:rPr lang="zh-CN" altLang="en-US"/>
              <a:t>比如，对嵌入水印的作品</a:t>
            </a:r>
            <a:r>
              <a:rPr lang="en-US" altLang="zh-CN"/>
              <a:t>C1w</a:t>
            </a:r>
            <a:r>
              <a:rPr lang="zh-CN" altLang="en-US"/>
              <a:t>，通过非线性降噪滤波器去除水印，得到原始作品的近似</a:t>
            </a:r>
            <a:r>
              <a:rPr lang="en-US" altLang="zh-CN"/>
              <a:t>C1</a:t>
            </a:r>
            <a:r>
              <a:rPr lang="zh-CN" altLang="en-US"/>
              <a:t>，估计附加水印模板：</a:t>
            </a:r>
            <a:r>
              <a:rPr lang="en-US" altLang="zh-CN"/>
              <a:t>W=C1w-C1</a:t>
            </a:r>
            <a:r>
              <a:rPr lang="zh-CN" altLang="en-US"/>
              <a:t>，最后对作品</a:t>
            </a:r>
            <a:r>
              <a:rPr lang="en-US" altLang="zh-CN"/>
              <a:t>C2</a:t>
            </a:r>
            <a:r>
              <a:rPr lang="zh-CN" altLang="en-US"/>
              <a:t>叠加该附加水印模板：</a:t>
            </a:r>
            <a:r>
              <a:rPr lang="en-US" altLang="zh-CN"/>
              <a:t>C2w=C2+W</a:t>
            </a:r>
            <a:r>
              <a:rPr lang="zh-CN" altLang="en-US"/>
              <a:t>，得到嵌入了水印的作品</a:t>
            </a:r>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98EE91F-D46B-477B-8E53-AB056F630F8B}" type="slidenum">
              <a:rPr lang="zh-CN" altLang="en-US"/>
            </a:fld>
            <a:endParaRPr lang="en-US" altLang="zh-CN"/>
          </a:p>
        </p:txBody>
      </p:sp>
      <p:sp>
        <p:nvSpPr>
          <p:cNvPr id="16386" name="Rectangle 2"/>
          <p:cNvSpPr>
            <a:spLocks noGrp="1" noChangeArrowheads="1"/>
          </p:cNvSpPr>
          <p:nvPr>
            <p:ph type="title"/>
          </p:nvPr>
        </p:nvSpPr>
        <p:spPr/>
        <p:txBody>
          <a:bodyPr/>
          <a:lstStyle/>
          <a:p>
            <a:r>
              <a:rPr lang="zh-CN" altLang="en-US"/>
              <a:t>数字水印的分类</a:t>
            </a:r>
            <a:endParaRPr lang="zh-CN" altLang="en-US"/>
          </a:p>
        </p:txBody>
      </p:sp>
      <p:sp>
        <p:nvSpPr>
          <p:cNvPr id="16387" name="Rectangle 3"/>
          <p:cNvSpPr>
            <a:spLocks noGrp="1" noChangeArrowheads="1"/>
          </p:cNvSpPr>
          <p:nvPr>
            <p:ph type="body" idx="1"/>
          </p:nvPr>
        </p:nvSpPr>
        <p:spPr/>
        <p:txBody>
          <a:bodyPr/>
          <a:lstStyle/>
          <a:p>
            <a:r>
              <a:rPr lang="zh-CN" altLang="en-US"/>
              <a:t>从载体上分类</a:t>
            </a:r>
            <a:endParaRPr lang="zh-CN" altLang="en-US"/>
          </a:p>
          <a:p>
            <a:r>
              <a:rPr lang="zh-CN" altLang="en-US"/>
              <a:t>从外观上分类</a:t>
            </a:r>
            <a:endParaRPr lang="zh-CN" altLang="en-US"/>
          </a:p>
          <a:p>
            <a:r>
              <a:rPr lang="zh-CN" altLang="en-US"/>
              <a:t>从加载方式上分类</a:t>
            </a:r>
            <a:endParaRPr lang="zh-CN" altLang="en-US"/>
          </a:p>
          <a:p>
            <a:r>
              <a:rPr lang="zh-CN" altLang="en-US"/>
              <a:t>从检测方法上分类</a:t>
            </a:r>
            <a:endParaRPr lang="zh-CN" altLang="en-US"/>
          </a:p>
          <a:p>
            <a:r>
              <a:rPr lang="zh-CN" altLang="en-US"/>
              <a:t>从水印特性上分类</a:t>
            </a:r>
            <a:endParaRPr lang="zh-CN" altLang="en-US"/>
          </a:p>
          <a:p>
            <a:r>
              <a:rPr lang="zh-CN" altLang="en-US"/>
              <a:t>从使用目的上分类</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8A0A0F7-F40E-44BE-8522-DC328C1ADEC6}" type="slidenum">
              <a:rPr lang="zh-CN" altLang="en-US"/>
            </a:fld>
            <a:endParaRPr lang="en-US" altLang="zh-CN"/>
          </a:p>
        </p:txBody>
      </p:sp>
      <p:sp>
        <p:nvSpPr>
          <p:cNvPr id="17410" name="Rectangle 2"/>
          <p:cNvSpPr>
            <a:spLocks noGrp="1" noChangeArrowheads="1"/>
          </p:cNvSpPr>
          <p:nvPr>
            <p:ph type="title"/>
          </p:nvPr>
        </p:nvSpPr>
        <p:spPr/>
        <p:txBody>
          <a:bodyPr/>
          <a:lstStyle/>
          <a:p>
            <a:r>
              <a:rPr lang="zh-CN" altLang="en-US"/>
              <a:t>从载体上分类</a:t>
            </a:r>
            <a:endParaRPr lang="zh-CN" altLang="en-US"/>
          </a:p>
        </p:txBody>
      </p:sp>
      <p:sp>
        <p:nvSpPr>
          <p:cNvPr id="17411" name="Rectangle 3"/>
          <p:cNvSpPr>
            <a:spLocks noGrp="1" noChangeArrowheads="1"/>
          </p:cNvSpPr>
          <p:nvPr>
            <p:ph type="body" idx="1"/>
          </p:nvPr>
        </p:nvSpPr>
        <p:spPr>
          <a:xfrm>
            <a:off x="683568" y="1556792"/>
            <a:ext cx="7626350" cy="4495800"/>
          </a:xfrm>
        </p:spPr>
        <p:txBody>
          <a:bodyPr/>
          <a:lstStyle/>
          <a:p>
            <a:pPr>
              <a:lnSpc>
                <a:spcPct val="90000"/>
              </a:lnSpc>
            </a:pPr>
            <a:r>
              <a:rPr lang="zh-CN" altLang="en-US" dirty="0"/>
              <a:t>图像水印</a:t>
            </a:r>
            <a:endParaRPr lang="zh-CN" altLang="en-US" dirty="0"/>
          </a:p>
          <a:p>
            <a:pPr lvl="1">
              <a:lnSpc>
                <a:spcPct val="90000"/>
              </a:lnSpc>
            </a:pPr>
            <a:r>
              <a:rPr lang="zh-CN" altLang="en-US" dirty="0">
                <a:latin typeface="宋体" panose="02010600030101010101" pitchFamily="2" charset="-122"/>
              </a:rPr>
              <a:t>图像是使用最多的一种多媒体数据，也是经常引起版权纠纷的一类载体</a:t>
            </a:r>
            <a:r>
              <a:rPr lang="zh-CN" altLang="en-US" dirty="0"/>
              <a:t> </a:t>
            </a:r>
            <a:endParaRPr lang="zh-CN" altLang="en-US" dirty="0"/>
          </a:p>
          <a:p>
            <a:pPr lvl="2">
              <a:lnSpc>
                <a:spcPct val="90000"/>
              </a:lnSpc>
            </a:pPr>
            <a:r>
              <a:rPr lang="zh-CN" altLang="en-US" dirty="0"/>
              <a:t>彩色/灰度图像，卡通，设计图，二值图像（徽标、文字），等</a:t>
            </a:r>
            <a:endParaRPr lang="zh-CN" altLang="en-US" dirty="0"/>
          </a:p>
          <a:p>
            <a:pPr>
              <a:lnSpc>
                <a:spcPct val="90000"/>
              </a:lnSpc>
            </a:pPr>
            <a:r>
              <a:rPr lang="zh-CN" altLang="en-US" dirty="0"/>
              <a:t>视频水印</a:t>
            </a:r>
            <a:endParaRPr lang="zh-CN" altLang="en-US" dirty="0"/>
          </a:p>
          <a:p>
            <a:pPr lvl="1">
              <a:lnSpc>
                <a:spcPct val="90000"/>
              </a:lnSpc>
            </a:pPr>
            <a:r>
              <a:rPr lang="zh-CN" altLang="en-US" dirty="0">
                <a:latin typeface="宋体" panose="02010600030101010101" pitchFamily="2" charset="-122"/>
              </a:rPr>
              <a:t>保护视频产品和节目制作者的合法利益</a:t>
            </a:r>
            <a:r>
              <a:rPr lang="zh-CN" altLang="en-US" dirty="0"/>
              <a:t> </a:t>
            </a:r>
            <a:endParaRPr lang="zh-CN" altLang="en-US" dirty="0"/>
          </a:p>
          <a:p>
            <a:pPr>
              <a:lnSpc>
                <a:spcPct val="90000"/>
              </a:lnSpc>
            </a:pPr>
            <a:r>
              <a:rPr lang="zh-CN" altLang="en-US" dirty="0"/>
              <a:t>音频水印</a:t>
            </a:r>
            <a:endParaRPr lang="zh-CN" altLang="en-US" dirty="0"/>
          </a:p>
          <a:p>
            <a:pPr lvl="1">
              <a:lnSpc>
                <a:spcPct val="90000"/>
              </a:lnSpc>
            </a:pPr>
            <a:r>
              <a:rPr lang="zh-CN" altLang="en-US" dirty="0"/>
              <a:t>保护</a:t>
            </a:r>
            <a:r>
              <a:rPr lang="en-US" altLang="zh-CN" dirty="0"/>
              <a:t>MP3、CD</a:t>
            </a:r>
            <a:r>
              <a:rPr lang="en-US" altLang="zh-CN" dirty="0">
                <a:latin typeface="宋体" panose="02010600030101010101" pitchFamily="2" charset="-122"/>
              </a:rPr>
              <a:t>、</a:t>
            </a:r>
            <a:r>
              <a:rPr lang="zh-CN" altLang="en-US" dirty="0">
                <a:latin typeface="宋体" panose="02010600030101010101" pitchFamily="2" charset="-122"/>
              </a:rPr>
              <a:t>广播电台的节目内容等</a:t>
            </a:r>
            <a:r>
              <a:rPr lang="zh-CN" altLang="en-US" dirty="0"/>
              <a:t> </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E1CDEBA-E9D6-421F-8A0E-0718249B47A4}" type="slidenum">
              <a:rPr lang="en-US" altLang="zh-CN"/>
            </a:fld>
            <a:endParaRPr lang="en-US" altLang="zh-CN"/>
          </a:p>
        </p:txBody>
      </p:sp>
      <p:sp>
        <p:nvSpPr>
          <p:cNvPr id="102402" name="Rectangle 2"/>
          <p:cNvSpPr>
            <a:spLocks noGrp="1" noChangeArrowheads="1"/>
          </p:cNvSpPr>
          <p:nvPr>
            <p:ph type="title"/>
          </p:nvPr>
        </p:nvSpPr>
        <p:spPr/>
        <p:txBody>
          <a:bodyPr/>
          <a:lstStyle/>
          <a:p>
            <a:endParaRPr lang="zh-CN" altLang="zh-CN"/>
          </a:p>
        </p:txBody>
      </p:sp>
      <p:sp>
        <p:nvSpPr>
          <p:cNvPr id="102403" name="Rectangle 3"/>
          <p:cNvSpPr>
            <a:spLocks noGrp="1" noChangeArrowheads="1"/>
          </p:cNvSpPr>
          <p:nvPr>
            <p:ph type="body" idx="1"/>
          </p:nvPr>
        </p:nvSpPr>
        <p:spPr/>
        <p:txBody>
          <a:bodyPr/>
          <a:lstStyle/>
          <a:p>
            <a:pPr>
              <a:lnSpc>
                <a:spcPct val="90000"/>
              </a:lnSpc>
            </a:pPr>
            <a:r>
              <a:rPr lang="zh-CN" altLang="en-US" b="1" dirty="0"/>
              <a:t>美国</a:t>
            </a:r>
            <a:r>
              <a:rPr lang="en-US" altLang="zh-CN" b="1" dirty="0"/>
              <a:t>9.11</a:t>
            </a:r>
            <a:r>
              <a:rPr lang="zh-CN" altLang="en-US" b="1" dirty="0"/>
              <a:t>恐怖袭击事件发生前不久，</a:t>
            </a:r>
            <a:r>
              <a:rPr lang="zh-CN" altLang="en-US" b="1" dirty="0">
                <a:latin typeface="Times New Roman" panose="02020603050405020304"/>
              </a:rPr>
              <a:t>“</a:t>
            </a:r>
            <a:r>
              <a:rPr lang="en-US" altLang="zh-CN" b="1" dirty="0"/>
              <a:t>USA Today</a:t>
            </a:r>
            <a:r>
              <a:rPr lang="en-US" altLang="zh-CN" b="1" dirty="0">
                <a:latin typeface="Times New Roman" panose="02020603050405020304"/>
              </a:rPr>
              <a:t>”</a:t>
            </a:r>
            <a:r>
              <a:rPr lang="zh-CN" altLang="en-US" b="1" dirty="0"/>
              <a:t>有报道称在</a:t>
            </a:r>
            <a:r>
              <a:rPr lang="en-US" altLang="zh-CN" b="1" dirty="0"/>
              <a:t>1998</a:t>
            </a:r>
            <a:r>
              <a:rPr lang="zh-CN" altLang="en-US" b="1" dirty="0"/>
              <a:t>年两座东非美国大使馆的炸弹攻击事件中，拉登等人曾利用聊天室、色情</a:t>
            </a:r>
            <a:r>
              <a:rPr lang="en-US" altLang="zh-CN" b="1" dirty="0"/>
              <a:t>BBS</a:t>
            </a:r>
            <a:r>
              <a:rPr lang="zh-CN" altLang="en-US" b="1" dirty="0"/>
              <a:t>等网站隐藏恐怖攻击目标的地图和照片，并下达恐怖活动的指示。在</a:t>
            </a:r>
            <a:r>
              <a:rPr lang="en-US" altLang="zh-CN" b="1" dirty="0"/>
              <a:t>9.11</a:t>
            </a:r>
            <a:r>
              <a:rPr lang="zh-CN" altLang="en-US" b="1" dirty="0"/>
              <a:t>事件发生之后，</a:t>
            </a:r>
            <a:r>
              <a:rPr lang="zh-CN" altLang="en-US" b="1" dirty="0">
                <a:latin typeface="Times New Roman" panose="02020603050405020304"/>
              </a:rPr>
              <a:t>“</a:t>
            </a:r>
            <a:r>
              <a:rPr lang="en-US" altLang="zh-CN" b="1" dirty="0"/>
              <a:t>Wired News</a:t>
            </a:r>
            <a:r>
              <a:rPr lang="en-US" altLang="zh-CN" b="1" dirty="0">
                <a:latin typeface="Times New Roman" panose="02020603050405020304"/>
              </a:rPr>
              <a:t>”</a:t>
            </a:r>
            <a:r>
              <a:rPr lang="zh-CN" altLang="en-US" b="1" dirty="0"/>
              <a:t>上也有文章指出恐怖分子在</a:t>
            </a:r>
            <a:r>
              <a:rPr lang="en-US" altLang="zh-CN" b="1" dirty="0"/>
              <a:t>eBay</a:t>
            </a:r>
            <a:r>
              <a:rPr lang="zh-CN" altLang="en-US" b="1" dirty="0"/>
              <a:t>和</a:t>
            </a:r>
            <a:r>
              <a:rPr lang="en-US" altLang="zh-CN" b="1" dirty="0"/>
              <a:t>Amazon</a:t>
            </a:r>
            <a:r>
              <a:rPr lang="zh-CN" altLang="en-US" b="1" dirty="0"/>
              <a:t>等拍卖网站上</a:t>
            </a:r>
            <a:r>
              <a:rPr lang="zh-CN" altLang="en-US" b="1" dirty="0">
                <a:solidFill>
                  <a:srgbClr val="FF0000"/>
                </a:solidFill>
              </a:rPr>
              <a:t>利用数字图像作为载体进行隐密通信</a:t>
            </a:r>
            <a:r>
              <a:rPr lang="zh-CN" altLang="en-US" b="1" dirty="0"/>
              <a:t>。</a:t>
            </a:r>
            <a:endParaRPr lang="zh-CN" altLang="en-US" b="1"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F6FFE6CB-5558-4C5A-A501-36DB454AB4CE}" type="slidenum">
              <a:rPr lang="zh-CN" altLang="en-US"/>
            </a:fld>
            <a:endParaRPr lang="en-US" altLang="zh-CN"/>
          </a:p>
        </p:txBody>
      </p:sp>
      <p:sp>
        <p:nvSpPr>
          <p:cNvPr id="18434" name="Rectangle 2"/>
          <p:cNvSpPr>
            <a:spLocks noGrp="1" noChangeArrowheads="1"/>
          </p:cNvSpPr>
          <p:nvPr>
            <p:ph type="title"/>
          </p:nvPr>
        </p:nvSpPr>
        <p:spPr/>
        <p:txBody>
          <a:bodyPr/>
          <a:lstStyle/>
          <a:p>
            <a:r>
              <a:rPr lang="zh-CN" altLang="en-US"/>
              <a:t>从载体上分类</a:t>
            </a:r>
            <a:endParaRPr lang="zh-CN" altLang="en-US"/>
          </a:p>
        </p:txBody>
      </p:sp>
      <p:sp>
        <p:nvSpPr>
          <p:cNvPr id="18435" name="Rectangle 3"/>
          <p:cNvSpPr>
            <a:spLocks noGrp="1" noChangeArrowheads="1"/>
          </p:cNvSpPr>
          <p:nvPr>
            <p:ph type="body" idx="1"/>
          </p:nvPr>
        </p:nvSpPr>
        <p:spPr>
          <a:xfrm>
            <a:off x="755576" y="1556792"/>
            <a:ext cx="7626350" cy="4876800"/>
          </a:xfrm>
        </p:spPr>
        <p:txBody>
          <a:bodyPr/>
          <a:lstStyle/>
          <a:p>
            <a:r>
              <a:rPr lang="zh-CN" altLang="en-US" sz="2800" dirty="0"/>
              <a:t>软件水印</a:t>
            </a:r>
            <a:endParaRPr lang="zh-CN" altLang="en-US" sz="2800" dirty="0"/>
          </a:p>
          <a:p>
            <a:pPr lvl="1"/>
            <a:r>
              <a:rPr lang="zh-CN" altLang="en-US" sz="2400" dirty="0">
                <a:latin typeface="宋体" panose="02010600030101010101" pitchFamily="2" charset="-122"/>
              </a:rPr>
              <a:t>是镶嵌在软件中的一些模块或数据，通过它们证明该软件的版权所有者和合法使用者等信息 </a:t>
            </a:r>
            <a:endParaRPr lang="zh-CN" altLang="en-US" sz="2400" dirty="0">
              <a:latin typeface="宋体" panose="02010600030101010101" pitchFamily="2" charset="-122"/>
            </a:endParaRPr>
          </a:p>
          <a:p>
            <a:pPr lvl="1"/>
            <a:r>
              <a:rPr lang="zh-CN" altLang="en-US" sz="2400" dirty="0">
                <a:latin typeface="宋体" panose="02010600030101010101" pitchFamily="2" charset="-122"/>
              </a:rPr>
              <a:t>软件水印分为静态水印和动态水印两类</a:t>
            </a:r>
            <a:endParaRPr lang="zh-CN" altLang="en-US" sz="2400" dirty="0">
              <a:latin typeface="宋体" panose="02010600030101010101" pitchFamily="2" charset="-122"/>
            </a:endParaRPr>
          </a:p>
          <a:p>
            <a:pPr lvl="2"/>
            <a:r>
              <a:rPr lang="zh-CN" altLang="en-US" sz="2000" dirty="0">
                <a:latin typeface="宋体" panose="02010600030101010101" pitchFamily="2" charset="-122"/>
              </a:rPr>
              <a:t>静态水印：不依赖于软件的运行状态，可以在软件编制时或编制完成后被直接加入</a:t>
            </a:r>
            <a:endParaRPr lang="zh-CN" altLang="en-US" sz="2000" dirty="0">
              <a:latin typeface="宋体" panose="02010600030101010101" pitchFamily="2" charset="-122"/>
            </a:endParaRPr>
          </a:p>
          <a:p>
            <a:pPr lvl="2"/>
            <a:r>
              <a:rPr lang="zh-CN" altLang="en-US" sz="2000" dirty="0">
                <a:latin typeface="宋体" panose="02010600030101010101" pitchFamily="2" charset="-122"/>
              </a:rPr>
              <a:t>动态水印：依赖于软件的运行状态，通常时在一类特殊的输入下才会产生，水印的验证也是在特定的时机下才能完成</a:t>
            </a:r>
            <a:r>
              <a:rPr lang="zh-CN" altLang="en-US" sz="2000" dirty="0"/>
              <a:t> </a:t>
            </a:r>
            <a:endParaRPr lang="zh-CN" altLang="en-US" sz="2000" dirty="0"/>
          </a:p>
          <a:p>
            <a:r>
              <a:rPr lang="zh-CN" altLang="en-US" sz="2800" dirty="0"/>
              <a:t>文档水印</a:t>
            </a:r>
            <a:endParaRPr lang="zh-CN" altLang="en-US" sz="2800" dirty="0"/>
          </a:p>
          <a:p>
            <a:pPr lvl="1"/>
            <a:r>
              <a:rPr lang="zh-CN" altLang="en-US" sz="2400" dirty="0"/>
              <a:t>确定文档数据的所有者</a:t>
            </a:r>
            <a:endParaRPr lang="zh-CN"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E20ECFB-A2C3-454B-BEC6-DE2730E27F15}" type="slidenum">
              <a:rPr lang="zh-CN" altLang="en-US"/>
            </a:fld>
            <a:endParaRPr lang="en-US" altLang="zh-CN"/>
          </a:p>
        </p:txBody>
      </p:sp>
      <p:sp>
        <p:nvSpPr>
          <p:cNvPr id="19458" name="Rectangle 2"/>
          <p:cNvSpPr>
            <a:spLocks noGrp="1" noChangeArrowheads="1"/>
          </p:cNvSpPr>
          <p:nvPr>
            <p:ph type="title"/>
          </p:nvPr>
        </p:nvSpPr>
        <p:spPr/>
        <p:txBody>
          <a:bodyPr/>
          <a:lstStyle/>
          <a:p>
            <a:r>
              <a:rPr lang="zh-CN" altLang="en-US"/>
              <a:t>从外观上分类</a:t>
            </a:r>
            <a:endParaRPr lang="zh-CN" altLang="en-US"/>
          </a:p>
        </p:txBody>
      </p:sp>
      <p:sp>
        <p:nvSpPr>
          <p:cNvPr id="19459" name="Rectangle 3"/>
          <p:cNvSpPr>
            <a:spLocks noGrp="1" noChangeArrowheads="1"/>
          </p:cNvSpPr>
          <p:nvPr>
            <p:ph type="body" idx="1"/>
          </p:nvPr>
        </p:nvSpPr>
        <p:spPr>
          <a:xfrm>
            <a:off x="683568" y="1412776"/>
            <a:ext cx="7626350" cy="4876800"/>
          </a:xfrm>
        </p:spPr>
        <p:txBody>
          <a:bodyPr/>
          <a:lstStyle/>
          <a:p>
            <a:r>
              <a:rPr lang="zh-CN" altLang="en-US" dirty="0"/>
              <a:t>可见水印（可察觉水印）</a:t>
            </a:r>
            <a:endParaRPr lang="zh-CN" altLang="en-US" dirty="0"/>
          </a:p>
          <a:p>
            <a:pPr lvl="1"/>
            <a:r>
              <a:rPr lang="zh-CN" altLang="en-US" dirty="0">
                <a:latin typeface="宋体" panose="02010600030101010101" pitchFamily="2" charset="-122"/>
              </a:rPr>
              <a:t>如电视节目上的半透明标识，其目的在于明确标识版权，防止非法的使用，虽然降低了资料的商业价值，却无损于所有者的使用 </a:t>
            </a:r>
            <a:r>
              <a:rPr lang="zh-CN" altLang="en-US" dirty="0"/>
              <a:t> </a:t>
            </a:r>
            <a:endParaRPr lang="zh-CN" altLang="en-US" dirty="0"/>
          </a:p>
          <a:p>
            <a:r>
              <a:rPr lang="zh-CN" altLang="en-US" dirty="0"/>
              <a:t>不可见水印（不可察觉水印）</a:t>
            </a:r>
            <a:endParaRPr lang="zh-CN" altLang="en-US" dirty="0"/>
          </a:p>
          <a:p>
            <a:pPr lvl="1"/>
            <a:r>
              <a:rPr lang="zh-CN" altLang="en-US" dirty="0">
                <a:latin typeface="宋体" panose="02010600030101010101" pitchFamily="2" charset="-122"/>
              </a:rPr>
              <a:t>水印在视觉上不可见，目的是为了将来起诉非法使用者。不可见水印往往用在商业用的高质量图像上，而且往往配合数据解密技术一同使用</a:t>
            </a:r>
            <a:r>
              <a:rPr lang="zh-CN" altLang="en-US" dirty="0"/>
              <a:t> </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288CF5A-4B90-4637-9A93-6BAB6DAFA6C3}" type="slidenum">
              <a:rPr lang="zh-CN" altLang="en-US"/>
            </a:fld>
            <a:endParaRPr lang="en-US" altLang="zh-CN"/>
          </a:p>
        </p:txBody>
      </p:sp>
      <p:sp>
        <p:nvSpPr>
          <p:cNvPr id="20482" name="Rectangle 2"/>
          <p:cNvSpPr>
            <a:spLocks noGrp="1" noChangeArrowheads="1"/>
          </p:cNvSpPr>
          <p:nvPr>
            <p:ph type="title"/>
          </p:nvPr>
        </p:nvSpPr>
        <p:spPr/>
        <p:txBody>
          <a:bodyPr/>
          <a:lstStyle/>
          <a:p>
            <a:r>
              <a:rPr lang="zh-CN" altLang="en-US"/>
              <a:t>从加载方式上分类</a:t>
            </a:r>
            <a:endParaRPr lang="zh-CN" altLang="en-US"/>
          </a:p>
        </p:txBody>
      </p:sp>
      <p:sp>
        <p:nvSpPr>
          <p:cNvPr id="20483" name="Rectangle 3"/>
          <p:cNvSpPr>
            <a:spLocks noGrp="1" noChangeArrowheads="1"/>
          </p:cNvSpPr>
          <p:nvPr>
            <p:ph type="body" idx="1"/>
          </p:nvPr>
        </p:nvSpPr>
        <p:spPr/>
        <p:txBody>
          <a:bodyPr/>
          <a:lstStyle/>
          <a:p>
            <a:r>
              <a:rPr lang="zh-CN" altLang="en-US" dirty="0"/>
              <a:t>空间域</a:t>
            </a:r>
            <a:r>
              <a:rPr lang="zh-CN" altLang="en-US" dirty="0" smtClean="0"/>
              <a:t>水印：直接在载体数据上加载。计算简单，效率高，但鲁棒性差</a:t>
            </a:r>
            <a:endParaRPr lang="zh-CN" altLang="en-US" dirty="0"/>
          </a:p>
          <a:p>
            <a:pPr lvl="1"/>
            <a:r>
              <a:rPr lang="en-US" altLang="zh-CN" dirty="0"/>
              <a:t>LSB</a:t>
            </a:r>
            <a:r>
              <a:rPr lang="zh-CN" altLang="en-US" dirty="0"/>
              <a:t>方法</a:t>
            </a:r>
            <a:endParaRPr lang="zh-CN" altLang="en-US" dirty="0"/>
          </a:p>
          <a:p>
            <a:pPr lvl="1"/>
            <a:r>
              <a:rPr lang="zh-CN" altLang="en-US" dirty="0"/>
              <a:t>拼凑方法</a:t>
            </a:r>
            <a:endParaRPr lang="zh-CN" altLang="en-US" dirty="0"/>
          </a:p>
          <a:p>
            <a:pPr lvl="1"/>
            <a:r>
              <a:rPr lang="zh-CN" altLang="en-US" dirty="0">
                <a:latin typeface="宋体" panose="02010600030101010101" pitchFamily="2" charset="-122"/>
              </a:rPr>
              <a:t>文档结构微调方法</a:t>
            </a:r>
            <a:r>
              <a:rPr lang="zh-CN" altLang="en-US" dirty="0"/>
              <a:t> </a:t>
            </a:r>
            <a:endParaRPr lang="zh-CN" altLang="en-US" dirty="0"/>
          </a:p>
          <a:p>
            <a:r>
              <a:rPr lang="zh-CN" altLang="en-US" dirty="0"/>
              <a:t>变换域水印：在变换域中</a:t>
            </a:r>
            <a:r>
              <a:rPr lang="zh-CN" altLang="en-US" dirty="0" smtClean="0"/>
              <a:t>进行的</a:t>
            </a:r>
            <a:r>
              <a:rPr lang="zh-CN" altLang="en-US" dirty="0"/>
              <a:t>。借助信号进行正交变换后能量重新分布的特点，</a:t>
            </a:r>
            <a:r>
              <a:rPr lang="zh-CN" altLang="en-US" dirty="0" smtClean="0"/>
              <a:t>进行信息</a:t>
            </a:r>
            <a:r>
              <a:rPr lang="zh-CN" altLang="en-US" dirty="0"/>
              <a:t>隐藏</a:t>
            </a:r>
            <a:r>
              <a:rPr lang="zh-CN" altLang="en-US" dirty="0" smtClean="0"/>
              <a:t>，较好</a:t>
            </a:r>
            <a:r>
              <a:rPr lang="zh-CN" altLang="en-US" dirty="0"/>
              <a:t>的解决不可感知性和稳健性的</a:t>
            </a:r>
            <a:r>
              <a:rPr lang="zh-CN" altLang="en-US" dirty="0" smtClean="0"/>
              <a:t>矛盾</a:t>
            </a:r>
            <a:endParaRPr lang="zh-CN" altLang="en-US" dirty="0"/>
          </a:p>
          <a:p>
            <a:pPr lvl="1"/>
            <a:r>
              <a:rPr lang="en-US" altLang="zh-CN" dirty="0"/>
              <a:t>DCT</a:t>
            </a:r>
            <a:r>
              <a:rPr lang="zh-CN" altLang="en-US" dirty="0">
                <a:latin typeface="宋体" panose="02010600030101010101" pitchFamily="2" charset="-122"/>
              </a:rPr>
              <a:t>变换，小波变换，傅立叶变换，</a:t>
            </a:r>
            <a:r>
              <a:rPr lang="en-US" altLang="zh-CN" dirty="0"/>
              <a:t>Fourier-</a:t>
            </a:r>
            <a:r>
              <a:rPr lang="en-US" altLang="zh-CN" dirty="0" err="1"/>
              <a:t>Mellin</a:t>
            </a:r>
            <a:r>
              <a:rPr lang="zh-CN" altLang="en-US" dirty="0">
                <a:latin typeface="宋体" panose="02010600030101010101" pitchFamily="2" charset="-122"/>
              </a:rPr>
              <a:t>变换或其它变换</a:t>
            </a:r>
            <a:r>
              <a:rPr lang="zh-CN" altLang="en-US" dirty="0"/>
              <a:t> </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灯片编号占位符 5"/>
          <p:cNvSpPr>
            <a:spLocks noGrp="1"/>
          </p:cNvSpPr>
          <p:nvPr>
            <p:ph type="sldNum" sz="quarter" idx="12"/>
          </p:nvPr>
        </p:nvSpPr>
        <p:spPr/>
        <p:txBody>
          <a:bodyPr/>
          <a:lstStyle/>
          <a:p>
            <a:fld id="{36577A03-63A6-42F9-82D7-47DE8838F85D}" type="slidenum">
              <a:rPr lang="zh-CN" altLang="en-US"/>
            </a:fld>
            <a:endParaRPr lang="en-US" altLang="zh-CN"/>
          </a:p>
        </p:txBody>
      </p:sp>
      <p:sp>
        <p:nvSpPr>
          <p:cNvPr id="8194" name="Rectangle 2"/>
          <p:cNvSpPr>
            <a:spLocks noGrp="1" noChangeArrowheads="1"/>
          </p:cNvSpPr>
          <p:nvPr>
            <p:ph type="title"/>
          </p:nvPr>
        </p:nvSpPr>
        <p:spPr/>
        <p:txBody>
          <a:bodyPr/>
          <a:lstStyle/>
          <a:p>
            <a:r>
              <a:rPr lang="en-US" altLang="zh-CN" dirty="0" smtClean="0"/>
              <a:t>LSB</a:t>
            </a:r>
            <a:r>
              <a:rPr lang="zh-CN" altLang="en-US" dirty="0" smtClean="0"/>
              <a:t>方法</a:t>
            </a:r>
            <a:endParaRPr lang="zh-CN" altLang="en-US" dirty="0"/>
          </a:p>
        </p:txBody>
      </p:sp>
      <p:sp>
        <p:nvSpPr>
          <p:cNvPr id="8195" name="Rectangle 3"/>
          <p:cNvSpPr>
            <a:spLocks noGrp="1" noChangeArrowheads="1"/>
          </p:cNvSpPr>
          <p:nvPr>
            <p:ph type="body" idx="1"/>
          </p:nvPr>
        </p:nvSpPr>
        <p:spPr/>
        <p:txBody>
          <a:bodyPr/>
          <a:lstStyle/>
          <a:p>
            <a:r>
              <a:rPr lang="zh-CN" altLang="en-US"/>
              <a:t>图像的位平面概念</a:t>
            </a:r>
            <a:endParaRPr lang="zh-CN" altLang="en-US"/>
          </a:p>
        </p:txBody>
      </p:sp>
      <p:grpSp>
        <p:nvGrpSpPr>
          <p:cNvPr id="8197" name="Group 5"/>
          <p:cNvGrpSpPr/>
          <p:nvPr/>
        </p:nvGrpSpPr>
        <p:grpSpPr bwMode="auto">
          <a:xfrm>
            <a:off x="2343150" y="2828596"/>
            <a:ext cx="3314700" cy="2674938"/>
            <a:chOff x="2520" y="4560"/>
            <a:chExt cx="5220" cy="4212"/>
          </a:xfrm>
        </p:grpSpPr>
        <p:sp>
          <p:nvSpPr>
            <p:cNvPr id="8198" name="Line 6"/>
            <p:cNvSpPr>
              <a:spLocks noChangeShapeType="1"/>
            </p:cNvSpPr>
            <p:nvPr/>
          </p:nvSpPr>
          <p:spPr bwMode="auto">
            <a:xfrm>
              <a:off x="3060" y="8304"/>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9" name="Line 7"/>
            <p:cNvSpPr>
              <a:spLocks noChangeShapeType="1"/>
            </p:cNvSpPr>
            <p:nvPr/>
          </p:nvSpPr>
          <p:spPr bwMode="auto">
            <a:xfrm flipV="1">
              <a:off x="306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0" name="Line 8"/>
            <p:cNvSpPr>
              <a:spLocks noChangeShapeType="1"/>
            </p:cNvSpPr>
            <p:nvPr/>
          </p:nvSpPr>
          <p:spPr bwMode="auto">
            <a:xfrm flipV="1">
              <a:off x="342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1" name="Line 9"/>
            <p:cNvSpPr>
              <a:spLocks noChangeShapeType="1"/>
            </p:cNvSpPr>
            <p:nvPr/>
          </p:nvSpPr>
          <p:spPr bwMode="auto">
            <a:xfrm flipV="1">
              <a:off x="378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2" name="Line 10"/>
            <p:cNvSpPr>
              <a:spLocks noChangeShapeType="1"/>
            </p:cNvSpPr>
            <p:nvPr/>
          </p:nvSpPr>
          <p:spPr bwMode="auto">
            <a:xfrm flipV="1">
              <a:off x="414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3" name="Line 11"/>
            <p:cNvSpPr>
              <a:spLocks noChangeShapeType="1"/>
            </p:cNvSpPr>
            <p:nvPr/>
          </p:nvSpPr>
          <p:spPr bwMode="auto">
            <a:xfrm flipV="1">
              <a:off x="450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4" name="Line 12"/>
            <p:cNvSpPr>
              <a:spLocks noChangeShapeType="1"/>
            </p:cNvSpPr>
            <p:nvPr/>
          </p:nvSpPr>
          <p:spPr bwMode="auto">
            <a:xfrm flipV="1">
              <a:off x="594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5" name="Line 13"/>
            <p:cNvSpPr>
              <a:spLocks noChangeShapeType="1"/>
            </p:cNvSpPr>
            <p:nvPr/>
          </p:nvSpPr>
          <p:spPr bwMode="auto">
            <a:xfrm flipV="1">
              <a:off x="558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6" name="Line 14"/>
            <p:cNvSpPr>
              <a:spLocks noChangeShapeType="1"/>
            </p:cNvSpPr>
            <p:nvPr/>
          </p:nvSpPr>
          <p:spPr bwMode="auto">
            <a:xfrm flipV="1">
              <a:off x="522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7" name="Line 15"/>
            <p:cNvSpPr>
              <a:spLocks noChangeShapeType="1"/>
            </p:cNvSpPr>
            <p:nvPr/>
          </p:nvSpPr>
          <p:spPr bwMode="auto">
            <a:xfrm flipV="1">
              <a:off x="4860" y="580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8" name="Line 16"/>
            <p:cNvSpPr>
              <a:spLocks noChangeShapeType="1"/>
            </p:cNvSpPr>
            <p:nvPr/>
          </p:nvSpPr>
          <p:spPr bwMode="auto">
            <a:xfrm>
              <a:off x="3060" y="7992"/>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9" name="Line 17"/>
            <p:cNvSpPr>
              <a:spLocks noChangeShapeType="1"/>
            </p:cNvSpPr>
            <p:nvPr/>
          </p:nvSpPr>
          <p:spPr bwMode="auto">
            <a:xfrm>
              <a:off x="3060" y="7680"/>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0" name="Line 18"/>
            <p:cNvSpPr>
              <a:spLocks noChangeShapeType="1"/>
            </p:cNvSpPr>
            <p:nvPr/>
          </p:nvSpPr>
          <p:spPr bwMode="auto">
            <a:xfrm>
              <a:off x="3060" y="7368"/>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1" name="Line 19"/>
            <p:cNvSpPr>
              <a:spLocks noChangeShapeType="1"/>
            </p:cNvSpPr>
            <p:nvPr/>
          </p:nvSpPr>
          <p:spPr bwMode="auto">
            <a:xfrm>
              <a:off x="3060" y="7056"/>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2" name="Line 20"/>
            <p:cNvSpPr>
              <a:spLocks noChangeShapeType="1"/>
            </p:cNvSpPr>
            <p:nvPr/>
          </p:nvSpPr>
          <p:spPr bwMode="auto">
            <a:xfrm>
              <a:off x="3060" y="6744"/>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3" name="Line 21"/>
            <p:cNvSpPr>
              <a:spLocks noChangeShapeType="1"/>
            </p:cNvSpPr>
            <p:nvPr/>
          </p:nvSpPr>
          <p:spPr bwMode="auto">
            <a:xfrm>
              <a:off x="3060" y="6432"/>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4" name="Line 22"/>
            <p:cNvSpPr>
              <a:spLocks noChangeShapeType="1"/>
            </p:cNvSpPr>
            <p:nvPr/>
          </p:nvSpPr>
          <p:spPr bwMode="auto">
            <a:xfrm>
              <a:off x="3060" y="6120"/>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5" name="Line 23"/>
            <p:cNvSpPr>
              <a:spLocks noChangeShapeType="1"/>
            </p:cNvSpPr>
            <p:nvPr/>
          </p:nvSpPr>
          <p:spPr bwMode="auto">
            <a:xfrm>
              <a:off x="3060" y="5808"/>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6" name="Line 24"/>
            <p:cNvSpPr>
              <a:spLocks noChangeShapeType="1"/>
            </p:cNvSpPr>
            <p:nvPr/>
          </p:nvSpPr>
          <p:spPr bwMode="auto">
            <a:xfrm flipV="1">
              <a:off x="5940" y="7056"/>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7" name="Line 25"/>
            <p:cNvSpPr>
              <a:spLocks noChangeShapeType="1"/>
            </p:cNvSpPr>
            <p:nvPr/>
          </p:nvSpPr>
          <p:spPr bwMode="auto">
            <a:xfrm flipV="1">
              <a:off x="5940" y="6744"/>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8" name="Line 26"/>
            <p:cNvSpPr>
              <a:spLocks noChangeShapeType="1"/>
            </p:cNvSpPr>
            <p:nvPr/>
          </p:nvSpPr>
          <p:spPr bwMode="auto">
            <a:xfrm flipV="1">
              <a:off x="5940" y="6432"/>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9" name="Line 27"/>
            <p:cNvSpPr>
              <a:spLocks noChangeShapeType="1"/>
            </p:cNvSpPr>
            <p:nvPr/>
          </p:nvSpPr>
          <p:spPr bwMode="auto">
            <a:xfrm flipV="1">
              <a:off x="5940" y="612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0" name="Line 28"/>
            <p:cNvSpPr>
              <a:spLocks noChangeShapeType="1"/>
            </p:cNvSpPr>
            <p:nvPr/>
          </p:nvSpPr>
          <p:spPr bwMode="auto">
            <a:xfrm flipV="1">
              <a:off x="5940" y="5808"/>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1" name="Line 29"/>
            <p:cNvSpPr>
              <a:spLocks noChangeShapeType="1"/>
            </p:cNvSpPr>
            <p:nvPr/>
          </p:nvSpPr>
          <p:spPr bwMode="auto">
            <a:xfrm flipV="1">
              <a:off x="5940" y="5496"/>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2" name="Line 30"/>
            <p:cNvSpPr>
              <a:spLocks noChangeShapeType="1"/>
            </p:cNvSpPr>
            <p:nvPr/>
          </p:nvSpPr>
          <p:spPr bwMode="auto">
            <a:xfrm flipV="1">
              <a:off x="5940" y="5184"/>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3" name="Line 31"/>
            <p:cNvSpPr>
              <a:spLocks noChangeShapeType="1"/>
            </p:cNvSpPr>
            <p:nvPr/>
          </p:nvSpPr>
          <p:spPr bwMode="auto">
            <a:xfrm flipV="1">
              <a:off x="5940" y="4872"/>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4" name="Line 32"/>
            <p:cNvSpPr>
              <a:spLocks noChangeShapeType="1"/>
            </p:cNvSpPr>
            <p:nvPr/>
          </p:nvSpPr>
          <p:spPr bwMode="auto">
            <a:xfrm flipV="1">
              <a:off x="594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5" name="Line 33"/>
            <p:cNvSpPr>
              <a:spLocks noChangeShapeType="1"/>
            </p:cNvSpPr>
            <p:nvPr/>
          </p:nvSpPr>
          <p:spPr bwMode="auto">
            <a:xfrm flipV="1">
              <a:off x="6120" y="5652"/>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6" name="Line 34"/>
            <p:cNvSpPr>
              <a:spLocks noChangeShapeType="1"/>
            </p:cNvSpPr>
            <p:nvPr/>
          </p:nvSpPr>
          <p:spPr bwMode="auto">
            <a:xfrm flipV="1">
              <a:off x="6300" y="5496"/>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7" name="Line 35"/>
            <p:cNvSpPr>
              <a:spLocks noChangeShapeType="1"/>
            </p:cNvSpPr>
            <p:nvPr/>
          </p:nvSpPr>
          <p:spPr bwMode="auto">
            <a:xfrm flipV="1">
              <a:off x="6480" y="5340"/>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8" name="Line 36"/>
            <p:cNvSpPr>
              <a:spLocks noChangeShapeType="1"/>
            </p:cNvSpPr>
            <p:nvPr/>
          </p:nvSpPr>
          <p:spPr bwMode="auto">
            <a:xfrm flipV="1">
              <a:off x="6660" y="5184"/>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9" name="Line 37"/>
            <p:cNvSpPr>
              <a:spLocks noChangeShapeType="1"/>
            </p:cNvSpPr>
            <p:nvPr/>
          </p:nvSpPr>
          <p:spPr bwMode="auto">
            <a:xfrm flipV="1">
              <a:off x="6840" y="5028"/>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0" name="Line 38"/>
            <p:cNvSpPr>
              <a:spLocks noChangeShapeType="1"/>
            </p:cNvSpPr>
            <p:nvPr/>
          </p:nvSpPr>
          <p:spPr bwMode="auto">
            <a:xfrm flipV="1">
              <a:off x="7020" y="4872"/>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1" name="Line 39"/>
            <p:cNvSpPr>
              <a:spLocks noChangeShapeType="1"/>
            </p:cNvSpPr>
            <p:nvPr/>
          </p:nvSpPr>
          <p:spPr bwMode="auto">
            <a:xfrm flipV="1">
              <a:off x="7200" y="4716"/>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2" name="Line 40"/>
            <p:cNvSpPr>
              <a:spLocks noChangeShapeType="1"/>
            </p:cNvSpPr>
            <p:nvPr/>
          </p:nvSpPr>
          <p:spPr bwMode="auto">
            <a:xfrm flipV="1">
              <a:off x="7380" y="4560"/>
              <a:ext cx="0" cy="24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3" name="Line 41"/>
            <p:cNvSpPr>
              <a:spLocks noChangeShapeType="1"/>
            </p:cNvSpPr>
            <p:nvPr/>
          </p:nvSpPr>
          <p:spPr bwMode="auto">
            <a:xfrm flipV="1">
              <a:off x="558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4" name="Line 42"/>
            <p:cNvSpPr>
              <a:spLocks noChangeShapeType="1"/>
            </p:cNvSpPr>
            <p:nvPr/>
          </p:nvSpPr>
          <p:spPr bwMode="auto">
            <a:xfrm flipV="1">
              <a:off x="522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5" name="Line 43"/>
            <p:cNvSpPr>
              <a:spLocks noChangeShapeType="1"/>
            </p:cNvSpPr>
            <p:nvPr/>
          </p:nvSpPr>
          <p:spPr bwMode="auto">
            <a:xfrm flipV="1">
              <a:off x="486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6" name="Line 44"/>
            <p:cNvSpPr>
              <a:spLocks noChangeShapeType="1"/>
            </p:cNvSpPr>
            <p:nvPr/>
          </p:nvSpPr>
          <p:spPr bwMode="auto">
            <a:xfrm flipV="1">
              <a:off x="450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7" name="Line 45"/>
            <p:cNvSpPr>
              <a:spLocks noChangeShapeType="1"/>
            </p:cNvSpPr>
            <p:nvPr/>
          </p:nvSpPr>
          <p:spPr bwMode="auto">
            <a:xfrm flipV="1">
              <a:off x="414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8" name="Line 46"/>
            <p:cNvSpPr>
              <a:spLocks noChangeShapeType="1"/>
            </p:cNvSpPr>
            <p:nvPr/>
          </p:nvSpPr>
          <p:spPr bwMode="auto">
            <a:xfrm flipV="1">
              <a:off x="378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9" name="Line 47"/>
            <p:cNvSpPr>
              <a:spLocks noChangeShapeType="1"/>
            </p:cNvSpPr>
            <p:nvPr/>
          </p:nvSpPr>
          <p:spPr bwMode="auto">
            <a:xfrm flipV="1">
              <a:off x="342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0" name="Line 48"/>
            <p:cNvSpPr>
              <a:spLocks noChangeShapeType="1"/>
            </p:cNvSpPr>
            <p:nvPr/>
          </p:nvSpPr>
          <p:spPr bwMode="auto">
            <a:xfrm flipV="1">
              <a:off x="3060" y="4560"/>
              <a:ext cx="144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1" name="Line 49"/>
            <p:cNvSpPr>
              <a:spLocks noChangeShapeType="1"/>
            </p:cNvSpPr>
            <p:nvPr/>
          </p:nvSpPr>
          <p:spPr bwMode="auto">
            <a:xfrm>
              <a:off x="3240" y="5652"/>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2" name="Line 50"/>
            <p:cNvSpPr>
              <a:spLocks noChangeShapeType="1"/>
            </p:cNvSpPr>
            <p:nvPr/>
          </p:nvSpPr>
          <p:spPr bwMode="auto">
            <a:xfrm>
              <a:off x="3420" y="5496"/>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3" name="Line 51"/>
            <p:cNvSpPr>
              <a:spLocks noChangeShapeType="1"/>
            </p:cNvSpPr>
            <p:nvPr/>
          </p:nvSpPr>
          <p:spPr bwMode="auto">
            <a:xfrm>
              <a:off x="3600" y="5340"/>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4" name="Line 52"/>
            <p:cNvSpPr>
              <a:spLocks noChangeShapeType="1"/>
            </p:cNvSpPr>
            <p:nvPr/>
          </p:nvSpPr>
          <p:spPr bwMode="auto">
            <a:xfrm>
              <a:off x="3780" y="5184"/>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5" name="Line 53"/>
            <p:cNvSpPr>
              <a:spLocks noChangeShapeType="1"/>
            </p:cNvSpPr>
            <p:nvPr/>
          </p:nvSpPr>
          <p:spPr bwMode="auto">
            <a:xfrm>
              <a:off x="3960" y="5028"/>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6" name="Line 54"/>
            <p:cNvSpPr>
              <a:spLocks noChangeShapeType="1"/>
            </p:cNvSpPr>
            <p:nvPr/>
          </p:nvSpPr>
          <p:spPr bwMode="auto">
            <a:xfrm>
              <a:off x="4140" y="4872"/>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7" name="Line 55"/>
            <p:cNvSpPr>
              <a:spLocks noChangeShapeType="1"/>
            </p:cNvSpPr>
            <p:nvPr/>
          </p:nvSpPr>
          <p:spPr bwMode="auto">
            <a:xfrm>
              <a:off x="4320" y="4716"/>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8" name="Line 56"/>
            <p:cNvSpPr>
              <a:spLocks noChangeShapeType="1"/>
            </p:cNvSpPr>
            <p:nvPr/>
          </p:nvSpPr>
          <p:spPr bwMode="auto">
            <a:xfrm>
              <a:off x="4500" y="4560"/>
              <a:ext cx="28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9" name="Text Box 57"/>
            <p:cNvSpPr txBox="1">
              <a:spLocks noChangeArrowheads="1"/>
            </p:cNvSpPr>
            <p:nvPr/>
          </p:nvSpPr>
          <p:spPr bwMode="auto">
            <a:xfrm>
              <a:off x="3060" y="8304"/>
              <a:ext cx="36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600">
                  <a:latin typeface="Times New Roman" panose="02020603050405020304" pitchFamily="18" charset="0"/>
                </a:rPr>
                <a:t>1  2   3  4   5  6   7  8</a:t>
              </a:r>
              <a:endParaRPr lang="zh-CN" altLang="en-US" sz="1600">
                <a:latin typeface="Times New Roman" panose="02020603050405020304" pitchFamily="18" charset="0"/>
              </a:endParaRPr>
            </a:p>
          </p:txBody>
        </p:sp>
        <p:sp>
          <p:nvSpPr>
            <p:cNvPr id="8250" name="Text Box 58"/>
            <p:cNvSpPr txBox="1">
              <a:spLocks noChangeArrowheads="1"/>
            </p:cNvSpPr>
            <p:nvPr/>
          </p:nvSpPr>
          <p:spPr bwMode="auto">
            <a:xfrm>
              <a:off x="2520" y="5808"/>
              <a:ext cx="540" cy="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600">
                  <a:latin typeface="Times New Roman" panose="02020603050405020304" pitchFamily="18" charset="0"/>
                </a:rPr>
                <a:t>8</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7</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6</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5</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4</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3</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2</a:t>
              </a:r>
              <a:endParaRPr lang="zh-CN" altLang="en-US" sz="1600">
                <a:latin typeface="Times New Roman" panose="02020603050405020304" pitchFamily="18" charset="0"/>
              </a:endParaRPr>
            </a:p>
            <a:p>
              <a:pPr algn="just" eaLnBrk="0" hangingPunct="0"/>
              <a:r>
                <a:rPr lang="zh-CN" altLang="en-US" sz="1600">
                  <a:latin typeface="Times New Roman" panose="02020603050405020304" pitchFamily="18" charset="0"/>
                </a:rPr>
                <a:t>1</a:t>
              </a:r>
              <a:endParaRPr lang="zh-CN" altLang="en-US" sz="1600">
                <a:latin typeface="Times New Roman" panose="02020603050405020304" pitchFamily="18" charset="0"/>
              </a:endParaRPr>
            </a:p>
          </p:txBody>
        </p:sp>
        <p:sp>
          <p:nvSpPr>
            <p:cNvPr id="8251" name="Text Box 59"/>
            <p:cNvSpPr txBox="1">
              <a:spLocks noChangeArrowheads="1"/>
            </p:cNvSpPr>
            <p:nvPr/>
          </p:nvSpPr>
          <p:spPr bwMode="auto">
            <a:xfrm>
              <a:off x="5940" y="8148"/>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600">
                  <a:latin typeface="Times New Roman" panose="02020603050405020304" pitchFamily="18" charset="0"/>
                </a:rPr>
                <a:t>1</a:t>
              </a:r>
              <a:endParaRPr lang="zh-CN" altLang="en-US" sz="1600">
                <a:latin typeface="Times New Roman" panose="02020603050405020304" pitchFamily="18" charset="0"/>
              </a:endParaRPr>
            </a:p>
          </p:txBody>
        </p:sp>
        <p:sp>
          <p:nvSpPr>
            <p:cNvPr id="8252" name="Text Box 60"/>
            <p:cNvSpPr txBox="1">
              <a:spLocks noChangeArrowheads="1"/>
            </p:cNvSpPr>
            <p:nvPr/>
          </p:nvSpPr>
          <p:spPr bwMode="auto">
            <a:xfrm>
              <a:off x="7200" y="7056"/>
              <a:ext cx="5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600">
                  <a:latin typeface="Times New Roman" panose="02020603050405020304" pitchFamily="18" charset="0"/>
                </a:rPr>
                <a:t>8</a:t>
              </a:r>
              <a:endParaRPr lang="zh-CN" altLang="en-US" sz="1600">
                <a:latin typeface="Times New Roman" panose="02020603050405020304" pitchFamily="18" charset="0"/>
              </a:endParaRPr>
            </a:p>
          </p:txBody>
        </p:sp>
      </p:grpSp>
      <p:sp>
        <p:nvSpPr>
          <p:cNvPr id="8253" name="Text Box 61"/>
          <p:cNvSpPr txBox="1">
            <a:spLocks noChangeArrowheads="1"/>
          </p:cNvSpPr>
          <p:nvPr/>
        </p:nvSpPr>
        <p:spPr bwMode="auto">
          <a:xfrm>
            <a:off x="2514600" y="5947568"/>
            <a:ext cx="33147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1400" dirty="0">
                <a:latin typeface="Times New Roman" panose="02020603050405020304" pitchFamily="18" charset="0"/>
              </a:rPr>
              <a:t>图4－1，图像象素的灰度表示</a:t>
            </a:r>
            <a:endParaRPr lang="zh-CN" altLang="en-US" sz="1400" dirty="0">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7260C752-14C6-4D75-987C-B9C802AA18FE}" type="slidenum">
              <a:rPr lang="zh-CN" altLang="en-US"/>
            </a:fld>
            <a:endParaRPr lang="en-US" altLang="zh-CN"/>
          </a:p>
        </p:txBody>
      </p:sp>
      <p:sp>
        <p:nvSpPr>
          <p:cNvPr id="9218" name="Rectangle 2"/>
          <p:cNvSpPr>
            <a:spLocks noGrp="1" noChangeArrowheads="1"/>
          </p:cNvSpPr>
          <p:nvPr>
            <p:ph type="title"/>
          </p:nvPr>
        </p:nvSpPr>
        <p:spPr/>
        <p:txBody>
          <a:bodyPr/>
          <a:lstStyle/>
          <a:p>
            <a:r>
              <a:rPr lang="zh-CN" altLang="en-US"/>
              <a:t>图像各个位平面的作用</a:t>
            </a:r>
            <a:endParaRPr lang="zh-CN" altLang="en-US"/>
          </a:p>
        </p:txBody>
      </p:sp>
      <p:sp>
        <p:nvSpPr>
          <p:cNvPr id="9219" name="Rectangle 3"/>
          <p:cNvSpPr>
            <a:spLocks noGrp="1" noChangeArrowheads="1"/>
          </p:cNvSpPr>
          <p:nvPr>
            <p:ph type="body" idx="1"/>
          </p:nvPr>
        </p:nvSpPr>
        <p:spPr/>
        <p:txBody>
          <a:bodyPr/>
          <a:lstStyle/>
          <a:p>
            <a:r>
              <a:rPr lang="zh-CN" altLang="en-US"/>
              <a:t>原始图像</a:t>
            </a:r>
            <a:r>
              <a:rPr lang="zh-CN" altLang="en-US">
                <a:latin typeface="宋体" panose="02010600030101010101" pitchFamily="2" charset="-122"/>
              </a:rPr>
              <a:t>（</a:t>
            </a:r>
            <a:r>
              <a:rPr lang="zh-CN" altLang="en-US"/>
              <a:t>8</a:t>
            </a:r>
            <a:r>
              <a:rPr lang="en-US" altLang="zh-CN"/>
              <a:t>bit </a:t>
            </a:r>
            <a:r>
              <a:rPr lang="zh-CN" altLang="en-US">
                <a:latin typeface="宋体" panose="02010600030101010101" pitchFamily="2" charset="-122"/>
              </a:rPr>
              <a:t>灰度</a:t>
            </a:r>
            <a:r>
              <a:rPr lang="en-US" altLang="zh-CN"/>
              <a:t>BMP</a:t>
            </a:r>
            <a:r>
              <a:rPr lang="zh-CN" altLang="en-US">
                <a:latin typeface="宋体" panose="02010600030101010101" pitchFamily="2" charset="-122"/>
              </a:rPr>
              <a:t>图像）</a:t>
            </a:r>
            <a:r>
              <a:rPr lang="zh-CN" altLang="en-US"/>
              <a:t> </a:t>
            </a:r>
            <a:endParaRPr lang="zh-CN" altLang="en-US"/>
          </a:p>
        </p:txBody>
      </p:sp>
      <p:pic>
        <p:nvPicPr>
          <p:cNvPr id="9220" name="Picture 4"/>
          <p:cNvPicPr>
            <a:picLocks noChangeArrowheads="1"/>
          </p:cNvPicPr>
          <p:nvPr/>
        </p:nvPicPr>
        <p:blipFill>
          <a:blip r:embed="rId1">
            <a:extLst>
              <a:ext uri="{28A0092B-C50C-407E-A947-70E740481C1C}">
                <a14:useLocalDpi xmlns:a14="http://schemas.microsoft.com/office/drawing/2010/main" val="0"/>
              </a:ext>
            </a:extLst>
          </a:blip>
          <a:srcRect l="3326" t="11960" r="46579" b="3987"/>
          <a:stretch>
            <a:fillRect/>
          </a:stretch>
        </p:blipFill>
        <p:spPr bwMode="auto">
          <a:xfrm>
            <a:off x="2123728" y="2492896"/>
            <a:ext cx="4876800"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71A1995B-8E73-487C-811C-53887FBF95BC}" type="slidenum">
              <a:rPr lang="zh-CN" altLang="en-US"/>
            </a:fld>
            <a:endParaRPr lang="en-US" altLang="zh-CN"/>
          </a:p>
        </p:txBody>
      </p:sp>
      <p:sp>
        <p:nvSpPr>
          <p:cNvPr id="10242" name="Rectangle 2"/>
          <p:cNvSpPr>
            <a:spLocks noGrp="1" noChangeArrowheads="1"/>
          </p:cNvSpPr>
          <p:nvPr>
            <p:ph type="title"/>
          </p:nvPr>
        </p:nvSpPr>
        <p:spPr/>
        <p:txBody>
          <a:bodyPr/>
          <a:lstStyle/>
          <a:p>
            <a:r>
              <a:rPr lang="zh-CN" altLang="en-US"/>
              <a:t>图像各个位平面的作用（1）</a:t>
            </a:r>
            <a:endParaRPr lang="zh-CN" altLang="en-US"/>
          </a:p>
        </p:txBody>
      </p:sp>
      <p:sp>
        <p:nvSpPr>
          <p:cNvPr id="10243" name="Rectangle 3"/>
          <p:cNvSpPr>
            <a:spLocks noGrp="1" noChangeArrowheads="1"/>
          </p:cNvSpPr>
          <p:nvPr>
            <p:ph type="body" idx="1"/>
          </p:nvPr>
        </p:nvSpPr>
        <p:spPr/>
        <p:txBody>
          <a:bodyPr/>
          <a:lstStyle/>
          <a:p>
            <a:r>
              <a:rPr lang="zh-CN" altLang="en-US">
                <a:latin typeface="宋体" panose="02010600030101010101" pitchFamily="2" charset="-122"/>
              </a:rPr>
              <a:t>去掉第一个位平面的</a:t>
            </a:r>
            <a:r>
              <a:rPr lang="en-US" altLang="zh-CN"/>
              <a:t>Lena</a:t>
            </a:r>
            <a:r>
              <a:rPr lang="zh-CN" altLang="en-US">
                <a:latin typeface="宋体" panose="02010600030101010101" pitchFamily="2" charset="-122"/>
              </a:rPr>
              <a:t>图像和第一个位平面</a:t>
            </a:r>
            <a:r>
              <a:rPr lang="zh-CN" altLang="en-US"/>
              <a:t> </a:t>
            </a:r>
            <a:endParaRPr lang="zh-CN" altLang="en-US"/>
          </a:p>
        </p:txBody>
      </p:sp>
      <p:pic>
        <p:nvPicPr>
          <p:cNvPr id="10244" name="Picture 4"/>
          <p:cNvPicPr>
            <a:picLocks noChangeAspect="1" noChangeArrowheads="1"/>
          </p:cNvPicPr>
          <p:nvPr/>
        </p:nvPicPr>
        <p:blipFill>
          <a:blip r:embed="rId1">
            <a:extLst>
              <a:ext uri="{28A0092B-C50C-407E-A947-70E740481C1C}">
                <a14:useLocalDpi xmlns:a14="http://schemas.microsoft.com/office/drawing/2010/main" val="0"/>
              </a:ext>
            </a:extLst>
          </a:blip>
          <a:srcRect l="3326" t="12218" r="3326" b="4073"/>
          <a:stretch>
            <a:fillRect/>
          </a:stretch>
        </p:blipFill>
        <p:spPr bwMode="auto">
          <a:xfrm>
            <a:off x="1187624" y="2852936"/>
            <a:ext cx="7391400" cy="296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0CC391F4-2F53-4680-92CD-0A4E71790019}" type="slidenum">
              <a:rPr lang="zh-CN" altLang="en-US"/>
            </a:fld>
            <a:endParaRPr lang="en-US" altLang="zh-CN"/>
          </a:p>
        </p:txBody>
      </p:sp>
      <p:sp>
        <p:nvSpPr>
          <p:cNvPr id="11266" name="Rectangle 2"/>
          <p:cNvSpPr>
            <a:spLocks noGrp="1" noChangeArrowheads="1"/>
          </p:cNvSpPr>
          <p:nvPr>
            <p:ph type="title"/>
          </p:nvPr>
        </p:nvSpPr>
        <p:spPr/>
        <p:txBody>
          <a:bodyPr/>
          <a:lstStyle/>
          <a:p>
            <a:r>
              <a:rPr lang="zh-CN" altLang="en-US"/>
              <a:t>图像各个位平面的作用（2）</a:t>
            </a:r>
            <a:endParaRPr lang="zh-CN" altLang="en-US"/>
          </a:p>
        </p:txBody>
      </p:sp>
      <p:sp>
        <p:nvSpPr>
          <p:cNvPr id="11267" name="Rectangle 3"/>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2</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图像和第</a:t>
            </a:r>
            <a:r>
              <a:rPr lang="zh-CN" altLang="en-US"/>
              <a:t>1</a:t>
            </a:r>
            <a:r>
              <a:rPr lang="zh-CN" altLang="en-US">
                <a:latin typeface="宋体" panose="02010600030101010101" pitchFamily="2" charset="-122"/>
              </a:rPr>
              <a:t>－</a:t>
            </a:r>
            <a:r>
              <a:rPr lang="zh-CN" altLang="en-US"/>
              <a:t>2</a:t>
            </a:r>
            <a:r>
              <a:rPr lang="zh-CN" altLang="en-US">
                <a:latin typeface="宋体" panose="02010600030101010101" pitchFamily="2" charset="-122"/>
              </a:rPr>
              <a:t>个位平面</a:t>
            </a:r>
            <a:r>
              <a:rPr lang="zh-CN" altLang="en-US"/>
              <a:t> </a:t>
            </a:r>
            <a:endParaRPr lang="zh-CN" altLang="en-US"/>
          </a:p>
        </p:txBody>
      </p:sp>
      <p:pic>
        <p:nvPicPr>
          <p:cNvPr id="11268" name="Picture 4"/>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043608" y="3068960"/>
            <a:ext cx="73152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9E652C99-4C62-4D0B-AD5F-C8226653B67A}" type="slidenum">
              <a:rPr lang="zh-CN" altLang="en-US"/>
            </a:fld>
            <a:endParaRPr lang="en-US" altLang="zh-CN"/>
          </a:p>
        </p:txBody>
      </p:sp>
      <p:sp>
        <p:nvSpPr>
          <p:cNvPr id="12290" name="Rectangle 2"/>
          <p:cNvSpPr>
            <a:spLocks noGrp="1" noChangeArrowheads="1"/>
          </p:cNvSpPr>
          <p:nvPr>
            <p:ph type="title"/>
          </p:nvPr>
        </p:nvSpPr>
        <p:spPr/>
        <p:txBody>
          <a:bodyPr/>
          <a:lstStyle/>
          <a:p>
            <a:r>
              <a:rPr lang="zh-CN" altLang="en-US"/>
              <a:t>图像各个位平面的作用（3）</a:t>
            </a:r>
            <a:endParaRPr lang="zh-CN" altLang="en-US"/>
          </a:p>
        </p:txBody>
      </p:sp>
      <p:sp>
        <p:nvSpPr>
          <p:cNvPr id="12291" name="Rectangle 3"/>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3</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图像和第</a:t>
            </a:r>
            <a:r>
              <a:rPr lang="zh-CN" altLang="en-US"/>
              <a:t>1</a:t>
            </a:r>
            <a:r>
              <a:rPr lang="zh-CN" altLang="en-US">
                <a:latin typeface="宋体" panose="02010600030101010101" pitchFamily="2" charset="-122"/>
              </a:rPr>
              <a:t>－</a:t>
            </a:r>
            <a:r>
              <a:rPr lang="zh-CN" altLang="en-US"/>
              <a:t>3</a:t>
            </a:r>
            <a:r>
              <a:rPr lang="zh-CN" altLang="en-US">
                <a:latin typeface="宋体" panose="02010600030101010101" pitchFamily="2" charset="-122"/>
              </a:rPr>
              <a:t>个位平面</a:t>
            </a:r>
            <a:r>
              <a:rPr lang="zh-CN" altLang="en-US"/>
              <a:t> </a:t>
            </a:r>
            <a:endParaRPr lang="zh-CN" altLang="en-US"/>
          </a:p>
        </p:txBody>
      </p:sp>
      <p:pic>
        <p:nvPicPr>
          <p:cNvPr id="12292" name="Picture 4"/>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403648" y="2996952"/>
            <a:ext cx="69342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5EBF4A81-15DA-4AA6-9AB6-D66831A19EBB}" type="slidenum">
              <a:rPr lang="zh-CN" altLang="en-US"/>
            </a:fld>
            <a:endParaRPr lang="en-US" altLang="zh-CN"/>
          </a:p>
        </p:txBody>
      </p:sp>
      <p:sp>
        <p:nvSpPr>
          <p:cNvPr id="13314" name="Rectangle 2"/>
          <p:cNvSpPr>
            <a:spLocks noGrp="1" noChangeArrowheads="1"/>
          </p:cNvSpPr>
          <p:nvPr>
            <p:ph type="title"/>
          </p:nvPr>
        </p:nvSpPr>
        <p:spPr/>
        <p:txBody>
          <a:bodyPr/>
          <a:lstStyle/>
          <a:p>
            <a:r>
              <a:rPr lang="zh-CN" altLang="en-US"/>
              <a:t>图像各个位平面的作用（4）</a:t>
            </a:r>
            <a:endParaRPr lang="zh-CN" altLang="en-US"/>
          </a:p>
        </p:txBody>
      </p:sp>
      <p:sp>
        <p:nvSpPr>
          <p:cNvPr id="13315" name="Rectangle 3"/>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4</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图像和第</a:t>
            </a:r>
            <a:r>
              <a:rPr lang="zh-CN" altLang="en-US"/>
              <a:t>1</a:t>
            </a:r>
            <a:r>
              <a:rPr lang="zh-CN" altLang="en-US">
                <a:latin typeface="宋体" panose="02010600030101010101" pitchFamily="2" charset="-122"/>
              </a:rPr>
              <a:t>－</a:t>
            </a:r>
            <a:r>
              <a:rPr lang="zh-CN" altLang="en-US"/>
              <a:t>4</a:t>
            </a:r>
            <a:r>
              <a:rPr lang="zh-CN" altLang="en-US">
                <a:latin typeface="宋体" panose="02010600030101010101" pitchFamily="2" charset="-122"/>
              </a:rPr>
              <a:t>个位平面</a:t>
            </a:r>
            <a:r>
              <a:rPr lang="zh-CN" altLang="en-US"/>
              <a:t> </a:t>
            </a:r>
            <a:endParaRPr lang="zh-CN" altLang="en-US"/>
          </a:p>
        </p:txBody>
      </p:sp>
      <p:pic>
        <p:nvPicPr>
          <p:cNvPr id="13316" name="Picture 4"/>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403648" y="3068960"/>
            <a:ext cx="70104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CF66029F-AED5-4520-AADB-10A8B383F379}" type="slidenum">
              <a:rPr lang="zh-CN" altLang="en-US"/>
            </a:fld>
            <a:endParaRPr lang="en-US" altLang="zh-CN"/>
          </a:p>
        </p:txBody>
      </p:sp>
      <p:sp>
        <p:nvSpPr>
          <p:cNvPr id="14338" name="Rectangle 1026"/>
          <p:cNvSpPr>
            <a:spLocks noGrp="1" noChangeArrowheads="1"/>
          </p:cNvSpPr>
          <p:nvPr>
            <p:ph type="title"/>
          </p:nvPr>
        </p:nvSpPr>
        <p:spPr/>
        <p:txBody>
          <a:bodyPr/>
          <a:lstStyle/>
          <a:p>
            <a:r>
              <a:rPr lang="zh-CN" altLang="en-US"/>
              <a:t>图像各个位平面的作用（5）</a:t>
            </a:r>
            <a:endParaRPr lang="zh-CN" altLang="en-US"/>
          </a:p>
        </p:txBody>
      </p:sp>
      <p:sp>
        <p:nvSpPr>
          <p:cNvPr id="14339" name="Rectangle 1027"/>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5</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图像和第</a:t>
            </a:r>
            <a:r>
              <a:rPr lang="zh-CN" altLang="en-US"/>
              <a:t>1</a:t>
            </a:r>
            <a:r>
              <a:rPr lang="zh-CN" altLang="en-US">
                <a:latin typeface="宋体" panose="02010600030101010101" pitchFamily="2" charset="-122"/>
              </a:rPr>
              <a:t>－</a:t>
            </a:r>
            <a:r>
              <a:rPr lang="zh-CN" altLang="en-US"/>
              <a:t>5</a:t>
            </a:r>
            <a:r>
              <a:rPr lang="zh-CN" altLang="en-US">
                <a:latin typeface="宋体" panose="02010600030101010101" pitchFamily="2" charset="-122"/>
              </a:rPr>
              <a:t>个位平面</a:t>
            </a:r>
            <a:r>
              <a:rPr lang="zh-CN" altLang="en-US"/>
              <a:t> </a:t>
            </a:r>
            <a:endParaRPr lang="zh-CN" altLang="en-US"/>
          </a:p>
        </p:txBody>
      </p:sp>
      <p:pic>
        <p:nvPicPr>
          <p:cNvPr id="14340" name="Picture 1028"/>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475656" y="2852936"/>
            <a:ext cx="69342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27C1835F-465C-4A17-9FA3-537F1429B205}" type="slidenum">
              <a:rPr lang="en-US" altLang="zh-CN"/>
            </a:fld>
            <a:endParaRPr lang="en-US" altLang="zh-CN"/>
          </a:p>
        </p:txBody>
      </p:sp>
      <p:sp>
        <p:nvSpPr>
          <p:cNvPr id="103426" name="Rectangle 2"/>
          <p:cNvSpPr>
            <a:spLocks noGrp="1" noChangeArrowheads="1"/>
          </p:cNvSpPr>
          <p:nvPr>
            <p:ph type="title"/>
          </p:nvPr>
        </p:nvSpPr>
        <p:spPr/>
        <p:txBody>
          <a:bodyPr/>
          <a:lstStyle/>
          <a:p>
            <a:endParaRPr lang="zh-CN" altLang="zh-CN"/>
          </a:p>
        </p:txBody>
      </p:sp>
      <p:sp>
        <p:nvSpPr>
          <p:cNvPr id="103427" name="Rectangle 3"/>
          <p:cNvSpPr>
            <a:spLocks noGrp="1" noChangeArrowheads="1"/>
          </p:cNvSpPr>
          <p:nvPr>
            <p:ph type="body" idx="1"/>
          </p:nvPr>
        </p:nvSpPr>
        <p:spPr/>
        <p:txBody>
          <a:bodyPr/>
          <a:lstStyle/>
          <a:p>
            <a:endParaRPr lang="zh-CN" altLang="zh-CN"/>
          </a:p>
        </p:txBody>
      </p:sp>
      <p:pic>
        <p:nvPicPr>
          <p:cNvPr id="103428" name="Picture 4" descr="lade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836613"/>
            <a:ext cx="6934200"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6FA2478D-28EF-458B-806A-DFB13A96F212}" type="slidenum">
              <a:rPr lang="zh-CN" altLang="en-US"/>
            </a:fld>
            <a:endParaRPr lang="en-US" altLang="zh-CN"/>
          </a:p>
        </p:txBody>
      </p:sp>
      <p:sp>
        <p:nvSpPr>
          <p:cNvPr id="17410" name="Rectangle 2"/>
          <p:cNvSpPr>
            <a:spLocks noGrp="1" noChangeArrowheads="1"/>
          </p:cNvSpPr>
          <p:nvPr>
            <p:ph type="title"/>
          </p:nvPr>
        </p:nvSpPr>
        <p:spPr/>
        <p:txBody>
          <a:bodyPr/>
          <a:lstStyle/>
          <a:p>
            <a:r>
              <a:rPr lang="zh-CN" altLang="en-US"/>
              <a:t>图像各个位平面的作用（6）</a:t>
            </a:r>
            <a:endParaRPr lang="zh-CN" altLang="en-US"/>
          </a:p>
        </p:txBody>
      </p:sp>
      <p:sp>
        <p:nvSpPr>
          <p:cNvPr id="17411" name="Rectangle 3"/>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6</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图像和第</a:t>
            </a:r>
            <a:r>
              <a:rPr lang="zh-CN" altLang="en-US"/>
              <a:t>1</a:t>
            </a:r>
            <a:r>
              <a:rPr lang="zh-CN" altLang="en-US">
                <a:latin typeface="宋体" panose="02010600030101010101" pitchFamily="2" charset="-122"/>
              </a:rPr>
              <a:t>－</a:t>
            </a:r>
            <a:r>
              <a:rPr lang="zh-CN" altLang="en-US"/>
              <a:t>6</a:t>
            </a:r>
            <a:r>
              <a:rPr lang="zh-CN" altLang="en-US">
                <a:latin typeface="宋体" panose="02010600030101010101" pitchFamily="2" charset="-122"/>
              </a:rPr>
              <a:t>个位平面</a:t>
            </a:r>
            <a:r>
              <a:rPr lang="zh-CN" altLang="en-US"/>
              <a:t> </a:t>
            </a:r>
            <a:endParaRPr lang="zh-CN" altLang="en-US"/>
          </a:p>
        </p:txBody>
      </p:sp>
      <p:pic>
        <p:nvPicPr>
          <p:cNvPr id="17412" name="Picture 4"/>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403648" y="2924944"/>
            <a:ext cx="7010400"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1025A801-DC0C-446B-8BFD-4A2A915EE715}" type="slidenum">
              <a:rPr lang="zh-CN" altLang="en-US"/>
            </a:fld>
            <a:endParaRPr lang="en-US" altLang="zh-CN"/>
          </a:p>
        </p:txBody>
      </p:sp>
      <p:sp>
        <p:nvSpPr>
          <p:cNvPr id="18434" name="Rectangle 2"/>
          <p:cNvSpPr>
            <a:spLocks noGrp="1" noChangeArrowheads="1"/>
          </p:cNvSpPr>
          <p:nvPr>
            <p:ph type="title"/>
          </p:nvPr>
        </p:nvSpPr>
        <p:spPr/>
        <p:txBody>
          <a:bodyPr/>
          <a:lstStyle/>
          <a:p>
            <a:r>
              <a:rPr lang="zh-CN" altLang="en-US"/>
              <a:t>图像各个位平面的作用（7）</a:t>
            </a:r>
            <a:endParaRPr lang="zh-CN" altLang="en-US"/>
          </a:p>
        </p:txBody>
      </p:sp>
      <p:sp>
        <p:nvSpPr>
          <p:cNvPr id="18435" name="Rectangle 3"/>
          <p:cNvSpPr>
            <a:spLocks noGrp="1" noChangeArrowheads="1"/>
          </p:cNvSpPr>
          <p:nvPr>
            <p:ph type="body" idx="1"/>
          </p:nvPr>
        </p:nvSpPr>
        <p:spPr/>
        <p:txBody>
          <a:bodyPr/>
          <a:lstStyle/>
          <a:p>
            <a:r>
              <a:rPr lang="zh-CN" altLang="en-US">
                <a:latin typeface="宋体" panose="02010600030101010101" pitchFamily="2" charset="-122"/>
              </a:rPr>
              <a:t>去掉第</a:t>
            </a:r>
            <a:r>
              <a:rPr lang="zh-CN" altLang="en-US"/>
              <a:t>1</a:t>
            </a:r>
            <a:r>
              <a:rPr lang="zh-CN" altLang="en-US">
                <a:latin typeface="宋体" panose="02010600030101010101" pitchFamily="2" charset="-122"/>
              </a:rPr>
              <a:t>－</a:t>
            </a:r>
            <a:r>
              <a:rPr lang="zh-CN" altLang="en-US"/>
              <a:t>7</a:t>
            </a:r>
            <a:r>
              <a:rPr lang="zh-CN" altLang="en-US">
                <a:latin typeface="宋体" panose="02010600030101010101" pitchFamily="2" charset="-122"/>
              </a:rPr>
              <a:t>个位平面的</a:t>
            </a:r>
            <a:r>
              <a:rPr lang="en-US" altLang="zh-CN"/>
              <a:t>Lena</a:t>
            </a:r>
            <a:r>
              <a:rPr lang="zh-CN" altLang="en-US">
                <a:latin typeface="宋体" panose="02010600030101010101" pitchFamily="2" charset="-122"/>
              </a:rPr>
              <a:t>图像（即第八个位平面）和第</a:t>
            </a:r>
            <a:r>
              <a:rPr lang="zh-CN" altLang="en-US"/>
              <a:t>1</a:t>
            </a:r>
            <a:r>
              <a:rPr lang="zh-CN" altLang="en-US">
                <a:latin typeface="宋体" panose="02010600030101010101" pitchFamily="2" charset="-122"/>
              </a:rPr>
              <a:t>－</a:t>
            </a:r>
            <a:r>
              <a:rPr lang="zh-CN" altLang="en-US"/>
              <a:t>7</a:t>
            </a:r>
            <a:r>
              <a:rPr lang="zh-CN" altLang="en-US">
                <a:latin typeface="宋体" panose="02010600030101010101" pitchFamily="2" charset="-122"/>
              </a:rPr>
              <a:t>个位平面</a:t>
            </a:r>
            <a:r>
              <a:rPr lang="zh-CN" altLang="en-US"/>
              <a:t> </a:t>
            </a:r>
            <a:endParaRPr lang="zh-CN" altLang="en-US"/>
          </a:p>
        </p:txBody>
      </p:sp>
      <p:pic>
        <p:nvPicPr>
          <p:cNvPr id="18436" name="Picture 4"/>
          <p:cNvPicPr>
            <a:picLocks noChangeArrowheads="1"/>
          </p:cNvPicPr>
          <p:nvPr/>
        </p:nvPicPr>
        <p:blipFill>
          <a:blip r:embed="rId1">
            <a:extLst>
              <a:ext uri="{28A0092B-C50C-407E-A947-70E740481C1C}">
                <a14:useLocalDpi xmlns:a14="http://schemas.microsoft.com/office/drawing/2010/main" val="0"/>
              </a:ext>
            </a:extLst>
          </a:blip>
          <a:srcRect l="3326" t="11960" r="3326" b="3987"/>
          <a:stretch>
            <a:fillRect/>
          </a:stretch>
        </p:blipFill>
        <p:spPr bwMode="auto">
          <a:xfrm>
            <a:off x="1187624" y="2996952"/>
            <a:ext cx="69342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EABF4D4-B9C8-4D9B-A0DF-1561D99EC01A}" type="slidenum">
              <a:rPr lang="en-US" altLang="zh-CN"/>
            </a:fld>
            <a:endParaRPr lang="en-US" altLang="zh-CN"/>
          </a:p>
        </p:txBody>
      </p:sp>
      <p:sp>
        <p:nvSpPr>
          <p:cNvPr id="67586" name="Rectangle 2"/>
          <p:cNvSpPr>
            <a:spLocks noGrp="1" noChangeArrowheads="1"/>
          </p:cNvSpPr>
          <p:nvPr>
            <p:ph type="title"/>
          </p:nvPr>
        </p:nvSpPr>
        <p:spPr>
          <a:xfrm>
            <a:off x="647700" y="692150"/>
            <a:ext cx="7772400" cy="550863"/>
          </a:xfrm>
        </p:spPr>
        <p:txBody>
          <a:bodyPr/>
          <a:lstStyle/>
          <a:p>
            <a:r>
              <a:rPr lang="en-US" altLang="zh-CN" dirty="0"/>
              <a:t>LSB</a:t>
            </a:r>
            <a:r>
              <a:rPr lang="zh-CN" altLang="en-US" dirty="0"/>
              <a:t>方法</a:t>
            </a:r>
            <a:endParaRPr lang="zh-CN" altLang="en-US" dirty="0"/>
          </a:p>
        </p:txBody>
      </p:sp>
      <p:sp>
        <p:nvSpPr>
          <p:cNvPr id="67587" name="Rectangle 3"/>
          <p:cNvSpPr>
            <a:spLocks noGrp="1" noChangeArrowheads="1"/>
          </p:cNvSpPr>
          <p:nvPr>
            <p:ph type="body" idx="1"/>
          </p:nvPr>
        </p:nvSpPr>
        <p:spPr>
          <a:xfrm>
            <a:off x="719138" y="1916113"/>
            <a:ext cx="8064500" cy="3995737"/>
          </a:xfrm>
        </p:spPr>
        <p:txBody>
          <a:bodyPr/>
          <a:lstStyle/>
          <a:p>
            <a:pPr algn="just"/>
            <a:r>
              <a:rPr lang="en-US" altLang="zh-CN" sz="2600" b="1" dirty="0" smtClean="0">
                <a:ea typeface="华文细黑" panose="02010600040101010101" pitchFamily="2" charset="-122"/>
              </a:rPr>
              <a:t>LSB </a:t>
            </a:r>
            <a:r>
              <a:rPr lang="en-US" altLang="zh-CN" sz="2600" b="1" dirty="0">
                <a:ea typeface="华文细黑" panose="02010600040101010101" pitchFamily="2" charset="-122"/>
              </a:rPr>
              <a:t>(the Least Significant Bits)</a:t>
            </a:r>
            <a:r>
              <a:rPr lang="zh-CN" altLang="en-US" sz="2600" b="1" dirty="0">
                <a:latin typeface="华文细黑" panose="02010600040101010101" pitchFamily="2" charset="-122"/>
                <a:ea typeface="华文细黑" panose="02010600040101010101" pitchFamily="2" charset="-122"/>
              </a:rPr>
              <a:t>即最不重要比特位。</a:t>
            </a:r>
            <a:r>
              <a:rPr lang="zh-CN" altLang="en-US" sz="2600" b="1" dirty="0" smtClean="0">
                <a:latin typeface="华文细黑" panose="02010600040101010101" pitchFamily="2" charset="-122"/>
                <a:ea typeface="华文细黑" panose="02010600040101010101" pitchFamily="2" charset="-122"/>
              </a:rPr>
              <a:t>改变</a:t>
            </a:r>
            <a:r>
              <a:rPr lang="en-US" altLang="zh-CN" sz="2600" b="1" dirty="0">
                <a:ea typeface="华文细黑" panose="02010600040101010101" pitchFamily="2" charset="-122"/>
              </a:rPr>
              <a:t>LSB</a:t>
            </a:r>
            <a:r>
              <a:rPr lang="zh-CN" altLang="en-US" sz="2600" b="1" dirty="0">
                <a:latin typeface="华文细黑" panose="02010600040101010101" pitchFamily="2" charset="-122"/>
                <a:ea typeface="华文细黑" panose="02010600040101010101" pitchFamily="2" charset="-122"/>
              </a:rPr>
              <a:t>主要的考虑是不重要数据的调整对原始图像的</a:t>
            </a:r>
            <a:r>
              <a:rPr lang="zh-CN" altLang="en-US" sz="2600" b="1" dirty="0" smtClean="0">
                <a:latin typeface="华文细黑" panose="02010600040101010101" pitchFamily="2" charset="-122"/>
                <a:ea typeface="华文细黑" panose="02010600040101010101" pitchFamily="2" charset="-122"/>
              </a:rPr>
              <a:t>视觉效果</a:t>
            </a:r>
            <a:r>
              <a:rPr lang="zh-CN" altLang="en-US" sz="2600" b="1" dirty="0">
                <a:latin typeface="华文细黑" panose="02010600040101010101" pitchFamily="2" charset="-122"/>
                <a:ea typeface="华文细黑" panose="02010600040101010101" pitchFamily="2" charset="-122"/>
              </a:rPr>
              <a:t>影响较小</a:t>
            </a:r>
            <a:r>
              <a:rPr lang="zh-CN" altLang="en-US" sz="2600" b="1" dirty="0" smtClean="0">
                <a:latin typeface="华文细黑" panose="02010600040101010101" pitchFamily="2" charset="-122"/>
                <a:ea typeface="华文细黑" panose="02010600040101010101" pitchFamily="2" charset="-122"/>
              </a:rPr>
              <a:t>。</a:t>
            </a:r>
            <a:endParaRPr lang="en-US" altLang="zh-CN" sz="2600" b="1" dirty="0" smtClean="0">
              <a:latin typeface="华文细黑" panose="02010600040101010101" pitchFamily="2" charset="-122"/>
              <a:ea typeface="华文细黑" panose="02010600040101010101" pitchFamily="2" charset="-122"/>
            </a:endParaRPr>
          </a:p>
          <a:p>
            <a:pPr algn="just"/>
            <a:r>
              <a:rPr lang="zh-CN" altLang="en-US" sz="2600" b="1" dirty="0" smtClean="0">
                <a:latin typeface="华文细黑" panose="02010600040101010101" pitchFamily="2" charset="-122"/>
                <a:ea typeface="华文细黑" panose="02010600040101010101" pitchFamily="2" charset="-122"/>
              </a:rPr>
              <a:t>以</a:t>
            </a:r>
            <a:r>
              <a:rPr lang="zh-CN" altLang="en-US" sz="2600" b="1" dirty="0">
                <a:latin typeface="华文细黑" panose="02010600040101010101" pitchFamily="2" charset="-122"/>
                <a:ea typeface="华文细黑" panose="02010600040101010101" pitchFamily="2" charset="-122"/>
              </a:rPr>
              <a:t>图像为例，图像部分像素的最低一个</a:t>
            </a:r>
            <a:r>
              <a:rPr lang="zh-CN" altLang="en-US" sz="2600" b="1" dirty="0" smtClean="0">
                <a:latin typeface="华文细黑" panose="02010600040101010101" pitchFamily="2" charset="-122"/>
                <a:ea typeface="华文细黑" panose="02010600040101010101" pitchFamily="2" charset="-122"/>
              </a:rPr>
              <a:t>或者</a:t>
            </a:r>
            <a:r>
              <a:rPr lang="zh-CN" altLang="en-US" sz="2600" b="1" dirty="0">
                <a:latin typeface="华文细黑" panose="02010600040101010101" pitchFamily="2" charset="-122"/>
                <a:ea typeface="华文细黑" panose="02010600040101010101" pitchFamily="2" charset="-122"/>
              </a:rPr>
              <a:t>多个位平面的值被隐藏数据所替换。即载体像素的</a:t>
            </a:r>
            <a:r>
              <a:rPr lang="en-US" altLang="zh-CN" sz="2600" b="1" dirty="0" smtClean="0">
                <a:ea typeface="华文细黑" panose="02010600040101010101" pitchFamily="2" charset="-122"/>
              </a:rPr>
              <a:t>LSB</a:t>
            </a:r>
            <a:r>
              <a:rPr lang="zh-CN" altLang="en-US" sz="2600" b="1" dirty="0" smtClean="0">
                <a:latin typeface="华文细黑" panose="02010600040101010101" pitchFamily="2" charset="-122"/>
                <a:ea typeface="华文细黑" panose="02010600040101010101" pitchFamily="2" charset="-122"/>
              </a:rPr>
              <a:t>平面</a:t>
            </a:r>
            <a:r>
              <a:rPr lang="zh-CN" altLang="en-US" sz="2600" b="1" dirty="0">
                <a:latin typeface="华文细黑" panose="02010600040101010101" pitchFamily="2" charset="-122"/>
                <a:ea typeface="华文细黑" panose="02010600040101010101" pitchFamily="2" charset="-122"/>
              </a:rPr>
              <a:t>根据要隐藏的数据改变为“</a:t>
            </a:r>
            <a:r>
              <a:rPr lang="en-US" altLang="zh-CN" sz="2600" b="1" dirty="0">
                <a:latin typeface="华文细黑" panose="02010600040101010101" pitchFamily="2" charset="-122"/>
                <a:ea typeface="华文细黑" panose="02010600040101010101" pitchFamily="2" charset="-122"/>
              </a:rPr>
              <a:t>1”</a:t>
            </a:r>
            <a:r>
              <a:rPr lang="zh-CN" altLang="en-US" sz="2600" b="1" dirty="0">
                <a:latin typeface="华文细黑" panose="02010600040101010101" pitchFamily="2" charset="-122"/>
                <a:ea typeface="华文细黑" panose="02010600040101010101" pitchFamily="2" charset="-122"/>
              </a:rPr>
              <a:t>或者不变，以此达到</a:t>
            </a:r>
            <a:r>
              <a:rPr lang="zh-CN" altLang="en-US" sz="2600" b="1" dirty="0" smtClean="0">
                <a:latin typeface="华文细黑" panose="02010600040101010101" pitchFamily="2" charset="-122"/>
                <a:ea typeface="华文细黑" panose="02010600040101010101" pitchFamily="2" charset="-122"/>
              </a:rPr>
              <a:t>隐藏</a:t>
            </a:r>
            <a:r>
              <a:rPr lang="zh-CN" altLang="en-US" sz="2600" b="1" dirty="0">
                <a:latin typeface="华文细黑" panose="02010600040101010101" pitchFamily="2" charset="-122"/>
                <a:ea typeface="华文细黑" panose="02010600040101010101" pitchFamily="2" charset="-122"/>
              </a:rPr>
              <a:t>信息的目的。</a:t>
            </a:r>
            <a:endParaRPr lang="zh-CN" altLang="en-US" sz="26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r>
              <a:rPr lang="zh-CN" altLang="en-US" sz="2400" b="1" dirty="0">
                <a:latin typeface="华文细黑" panose="02010600040101010101" pitchFamily="2" charset="-122"/>
                <a:ea typeface="华文细黑" panose="02010600040101010101" pitchFamily="2" charset="-122"/>
              </a:rPr>
              <a:t>        </a:t>
            </a:r>
            <a:endParaRPr lang="zh-CN" altLang="en-US" sz="2400" b="1" dirty="0">
              <a:latin typeface="华文细黑" panose="02010600040101010101" pitchFamily="2" charset="-122"/>
              <a:ea typeface="华文细黑" panose="02010600040101010101" pitchFamily="2" charset="-122"/>
            </a:endParaRPr>
          </a:p>
        </p:txBody>
      </p:sp>
      <p:sp>
        <p:nvSpPr>
          <p:cNvPr id="67588" name="Rectangle 4" descr="白色大理石"/>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6"/>
          <p:cNvSpPr>
            <a:spLocks noGrp="1"/>
          </p:cNvSpPr>
          <p:nvPr>
            <p:ph type="sldNum" sz="quarter" idx="12"/>
          </p:nvPr>
        </p:nvSpPr>
        <p:spPr/>
        <p:txBody>
          <a:bodyPr/>
          <a:lstStyle/>
          <a:p>
            <a:fld id="{D9A40D84-53A5-41F8-8AAA-FEA22AD872DA}" type="slidenum">
              <a:rPr lang="en-US" altLang="zh-CN"/>
            </a:fld>
            <a:endParaRPr lang="en-US" altLang="zh-CN"/>
          </a:p>
        </p:txBody>
      </p:sp>
      <p:sp>
        <p:nvSpPr>
          <p:cNvPr id="137219" name="Rectangle 3"/>
          <p:cNvSpPr>
            <a:spLocks noGrp="1" noChangeArrowheads="1"/>
          </p:cNvSpPr>
          <p:nvPr>
            <p:ph type="body" sz="half" idx="1"/>
          </p:nvPr>
        </p:nvSpPr>
        <p:spPr>
          <a:xfrm>
            <a:off x="631031" y="1412776"/>
            <a:ext cx="7881937" cy="4292600"/>
          </a:xfrm>
        </p:spPr>
        <p:txBody>
          <a:bodyPr/>
          <a:lstStyle/>
          <a:p>
            <a:pPr marL="609600" indent="-609600"/>
            <a:r>
              <a:rPr lang="zh-CN" altLang="en-US" sz="2400" b="1" dirty="0" smtClean="0">
                <a:ea typeface="华文细黑" panose="02010600040101010101" pitchFamily="2" charset="-122"/>
              </a:rPr>
              <a:t>例</a:t>
            </a:r>
            <a:r>
              <a:rPr lang="en-US" altLang="zh-CN" sz="2400" b="1" dirty="0" smtClean="0">
                <a:ea typeface="华文细黑" panose="02010600040101010101" pitchFamily="2" charset="-122"/>
              </a:rPr>
              <a:t>:</a:t>
            </a:r>
            <a:r>
              <a:rPr lang="zh-CN" altLang="en-US" sz="2400" b="1" dirty="0">
                <a:ea typeface="华文细黑" panose="02010600040101010101" pitchFamily="2" charset="-122"/>
              </a:rPr>
              <a:t>设待隐藏信息为</a:t>
            </a:r>
            <a:r>
              <a:rPr lang="en-US" altLang="zh-CN" sz="2400" b="1" dirty="0">
                <a:ea typeface="华文细黑" panose="02010600040101010101" pitchFamily="2" charset="-122"/>
              </a:rPr>
              <a:t>1001</a:t>
            </a:r>
            <a:r>
              <a:rPr lang="zh-CN" altLang="en-US" sz="2400" b="1" dirty="0">
                <a:ea typeface="华文细黑" panose="02010600040101010101" pitchFamily="2" charset="-122"/>
              </a:rPr>
              <a:t>，取灰度图像的</a:t>
            </a:r>
            <a:r>
              <a:rPr lang="en-US" altLang="zh-CN" sz="2400" b="1" dirty="0">
                <a:ea typeface="华文细黑" panose="02010600040101010101" pitchFamily="2" charset="-122"/>
              </a:rPr>
              <a:t>4</a:t>
            </a:r>
            <a:r>
              <a:rPr lang="zh-CN" altLang="en-US" sz="2400" b="1" dirty="0">
                <a:ea typeface="华文细黑" panose="02010600040101010101" pitchFamily="2" charset="-122"/>
              </a:rPr>
              <a:t>个像素值</a:t>
            </a:r>
            <a:endParaRPr lang="zh-CN" altLang="en-US" sz="2400" b="1" dirty="0">
              <a:ea typeface="华文细黑" panose="02010600040101010101" pitchFamily="2" charset="-122"/>
            </a:endParaRPr>
          </a:p>
          <a:p>
            <a:pPr marL="609600" indent="-609600">
              <a:buFont typeface="Wingdings" panose="05000000000000000000" pitchFamily="2" charset="2"/>
              <a:buNone/>
            </a:pPr>
            <a:r>
              <a:rPr lang="en-US" altLang="zh-CN" sz="2400" b="1" dirty="0">
                <a:ea typeface="华文细黑" panose="02010600040101010101" pitchFamily="2" charset="-122"/>
              </a:rPr>
              <a:t>(0-255</a:t>
            </a:r>
            <a:r>
              <a:rPr lang="zh-CN" altLang="en-US" sz="2400" b="1" dirty="0">
                <a:ea typeface="华文细黑" panose="02010600040101010101" pitchFamily="2" charset="-122"/>
              </a:rPr>
              <a:t>整数</a:t>
            </a:r>
            <a:r>
              <a:rPr lang="en-US" altLang="zh-CN" sz="2400" b="1" dirty="0">
                <a:ea typeface="华文细黑" panose="02010600040101010101" pitchFamily="2" charset="-122"/>
              </a:rPr>
              <a:t>)</a:t>
            </a:r>
            <a:r>
              <a:rPr lang="zh-CN" altLang="en-US" sz="2400" b="1" dirty="0">
                <a:ea typeface="华文细黑" panose="02010600040101010101" pitchFamily="2" charset="-122"/>
              </a:rPr>
              <a:t>的最低位进行隐藏。</a:t>
            </a:r>
            <a:endParaRPr lang="zh-CN" altLang="en-US" sz="2400" b="1" dirty="0">
              <a:ea typeface="华文细黑" panose="02010600040101010101" pitchFamily="2" charset="-122"/>
            </a:endParaRPr>
          </a:p>
          <a:p>
            <a:pPr marL="609600" indent="-609600">
              <a:buFont typeface="Wingdings" panose="05000000000000000000" pitchFamily="2" charset="2"/>
              <a:buNone/>
            </a:pPr>
            <a:r>
              <a:rPr lang="zh-CN" altLang="en-US" sz="2800" b="1" dirty="0">
                <a:latin typeface="华文细黑" panose="02010600040101010101" pitchFamily="2" charset="-122"/>
                <a:ea typeface="华文细黑" panose="02010600040101010101" pitchFamily="2" charset="-122"/>
              </a:rPr>
              <a:t>                                                                                               </a:t>
            </a:r>
            <a:endParaRPr lang="zh-CN" altLang="en-US" sz="2800" b="1" dirty="0">
              <a:latin typeface="华文细黑" panose="02010600040101010101" pitchFamily="2" charset="-122"/>
              <a:ea typeface="华文细黑" panose="02010600040101010101" pitchFamily="2" charset="-122"/>
            </a:endParaRPr>
          </a:p>
        </p:txBody>
      </p:sp>
      <p:sp>
        <p:nvSpPr>
          <p:cNvPr id="137220" name="Rectangle 4" descr="白色大理石"/>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7354" name="Group 138"/>
          <p:cNvGraphicFramePr>
            <a:graphicFrameLocks noGrp="1"/>
          </p:cNvGraphicFramePr>
          <p:nvPr>
            <p:ph sz="half" idx="2"/>
          </p:nvPr>
        </p:nvGraphicFramePr>
        <p:xfrm>
          <a:off x="827584" y="2924944"/>
          <a:ext cx="7848872" cy="2667368"/>
        </p:xfrm>
        <a:graphic>
          <a:graphicData uri="http://schemas.openxmlformats.org/drawingml/2006/table">
            <a:tbl>
              <a:tblPr/>
              <a:tblGrid>
                <a:gridCol w="2140238"/>
                <a:gridCol w="1622180"/>
                <a:gridCol w="1866208"/>
                <a:gridCol w="2220246"/>
              </a:tblGrid>
              <a:tr h="48194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隐藏前</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位灰度值</a:t>
                      </a:r>
                      <a:endPar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二进制表示</a:t>
                      </a:r>
                      <a:endPar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隐藏后二进制</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隐藏后八位灰度值</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51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34</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00100010</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00100011</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7365">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180</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10110100</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10110100</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180</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51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255</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11111111</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11111110</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254</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194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00000010</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00000011</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Rectangle 2"/>
          <p:cNvSpPr>
            <a:spLocks noGrp="1" noChangeArrowheads="1"/>
          </p:cNvSpPr>
          <p:nvPr>
            <p:ph type="title"/>
          </p:nvPr>
        </p:nvSpPr>
        <p:spPr>
          <a:xfrm>
            <a:off x="647700" y="692150"/>
            <a:ext cx="7772400" cy="550863"/>
          </a:xfrm>
        </p:spPr>
        <p:txBody>
          <a:bodyPr/>
          <a:lstStyle/>
          <a:p>
            <a:r>
              <a:rPr lang="en-US" altLang="zh-CN" dirty="0"/>
              <a:t>LSB</a:t>
            </a:r>
            <a:r>
              <a:rPr lang="zh-CN" altLang="en-US" dirty="0"/>
              <a:t>方法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9906BBA-069C-40C0-BAC7-C395015804ED}" type="slidenum">
              <a:rPr lang="zh-CN" altLang="en-US"/>
            </a:fld>
            <a:endParaRPr lang="en-US" altLang="zh-CN"/>
          </a:p>
        </p:txBody>
      </p:sp>
      <p:sp>
        <p:nvSpPr>
          <p:cNvPr id="21506" name="Rectangle 2"/>
          <p:cNvSpPr>
            <a:spLocks noGrp="1" noChangeArrowheads="1"/>
          </p:cNvSpPr>
          <p:nvPr>
            <p:ph type="title"/>
          </p:nvPr>
        </p:nvSpPr>
        <p:spPr/>
        <p:txBody>
          <a:bodyPr/>
          <a:lstStyle/>
          <a:p>
            <a:r>
              <a:rPr lang="zh-CN" altLang="en-US"/>
              <a:t>从检测方法上分类</a:t>
            </a:r>
            <a:endParaRPr lang="zh-CN" altLang="en-US"/>
          </a:p>
        </p:txBody>
      </p:sp>
      <p:sp>
        <p:nvSpPr>
          <p:cNvPr id="21507" name="Rectangle 3"/>
          <p:cNvSpPr>
            <a:spLocks noGrp="1" noChangeArrowheads="1"/>
          </p:cNvSpPr>
          <p:nvPr>
            <p:ph type="body" idx="1"/>
          </p:nvPr>
        </p:nvSpPr>
        <p:spPr>
          <a:xfrm>
            <a:off x="755576" y="1412776"/>
            <a:ext cx="7626350" cy="4876800"/>
          </a:xfrm>
        </p:spPr>
        <p:txBody>
          <a:bodyPr/>
          <a:lstStyle/>
          <a:p>
            <a:r>
              <a:rPr lang="zh-CN" altLang="en-US" dirty="0">
                <a:latin typeface="宋体" panose="02010600030101010101" pitchFamily="2" charset="-122"/>
              </a:rPr>
              <a:t>私有水印和公开水印</a:t>
            </a:r>
            <a:endParaRPr lang="zh-CN" altLang="en-US" dirty="0">
              <a:latin typeface="宋体" panose="02010600030101010101" pitchFamily="2" charset="-122"/>
            </a:endParaRPr>
          </a:p>
          <a:p>
            <a:pPr lvl="1"/>
            <a:r>
              <a:rPr lang="zh-CN" altLang="en-US" dirty="0">
                <a:latin typeface="宋体" panose="02010600030101010101" pitchFamily="2" charset="-122"/>
              </a:rPr>
              <a:t>私有水印（非盲水印）：水印检测时需要原始载体</a:t>
            </a:r>
            <a:endParaRPr lang="zh-CN" altLang="en-US" dirty="0">
              <a:latin typeface="宋体" panose="02010600030101010101" pitchFamily="2" charset="-122"/>
            </a:endParaRPr>
          </a:p>
          <a:p>
            <a:pPr lvl="1"/>
            <a:r>
              <a:rPr lang="zh-CN" altLang="en-US" dirty="0">
                <a:latin typeface="宋体" panose="02010600030101010101" pitchFamily="2" charset="-122"/>
              </a:rPr>
              <a:t>公开水印（盲水印）：水印检测时无需原始载体</a:t>
            </a:r>
            <a:endParaRPr lang="zh-CN" altLang="en-US" dirty="0">
              <a:latin typeface="宋体" panose="02010600030101010101" pitchFamily="2" charset="-122"/>
            </a:endParaRPr>
          </a:p>
          <a:p>
            <a:r>
              <a:rPr lang="zh-CN" altLang="en-US" dirty="0">
                <a:latin typeface="宋体" panose="02010600030101010101" pitchFamily="2" charset="-122"/>
              </a:rPr>
              <a:t>私钥水印和公钥水印</a:t>
            </a:r>
            <a:endParaRPr lang="zh-CN" altLang="en-US" dirty="0">
              <a:latin typeface="宋体" panose="02010600030101010101" pitchFamily="2" charset="-122"/>
            </a:endParaRPr>
          </a:p>
          <a:p>
            <a:pPr lvl="1"/>
            <a:r>
              <a:rPr lang="zh-CN" altLang="en-US" dirty="0"/>
              <a:t>私钥水印：水印</a:t>
            </a:r>
            <a:r>
              <a:rPr lang="zh-CN" altLang="en-US" dirty="0">
                <a:latin typeface="宋体" panose="02010600030101010101" pitchFamily="2" charset="-122"/>
              </a:rPr>
              <a:t>加载和检测使用同一密钥</a:t>
            </a:r>
            <a:r>
              <a:rPr lang="zh-CN" altLang="en-US" dirty="0"/>
              <a:t> </a:t>
            </a:r>
            <a:endParaRPr lang="zh-CN" altLang="en-US" dirty="0"/>
          </a:p>
          <a:p>
            <a:pPr lvl="1"/>
            <a:r>
              <a:rPr lang="zh-CN" altLang="en-US" dirty="0"/>
              <a:t>公钥水印：</a:t>
            </a:r>
            <a:r>
              <a:rPr lang="zh-CN" altLang="en-US" dirty="0">
                <a:latin typeface="宋体" panose="02010600030101010101" pitchFamily="2" charset="-122"/>
              </a:rPr>
              <a:t>水印加载和检测使用不同的密钥（同密码学中的公钥密码）</a:t>
            </a:r>
            <a:r>
              <a:rPr lang="zh-CN" altLang="en-US" dirty="0"/>
              <a:t> </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5EA57B7-C76C-4294-93CE-91BD97A35B8E}" type="slidenum">
              <a:rPr lang="zh-CN" altLang="en-US"/>
            </a:fld>
            <a:endParaRPr lang="en-US" altLang="zh-CN"/>
          </a:p>
        </p:txBody>
      </p:sp>
      <p:sp>
        <p:nvSpPr>
          <p:cNvPr id="22530" name="Rectangle 2"/>
          <p:cNvSpPr>
            <a:spLocks noGrp="1" noChangeArrowheads="1"/>
          </p:cNvSpPr>
          <p:nvPr>
            <p:ph type="title"/>
          </p:nvPr>
        </p:nvSpPr>
        <p:spPr/>
        <p:txBody>
          <a:bodyPr/>
          <a:lstStyle/>
          <a:p>
            <a:r>
              <a:rPr lang="zh-CN" altLang="en-US"/>
              <a:t>从水印特性上分类</a:t>
            </a:r>
            <a:endParaRPr lang="zh-CN" altLang="en-US"/>
          </a:p>
        </p:txBody>
      </p:sp>
      <p:sp>
        <p:nvSpPr>
          <p:cNvPr id="22531" name="Rectangle 3"/>
          <p:cNvSpPr>
            <a:spLocks noGrp="1" noChangeArrowheads="1"/>
          </p:cNvSpPr>
          <p:nvPr>
            <p:ph type="body" idx="1"/>
          </p:nvPr>
        </p:nvSpPr>
        <p:spPr>
          <a:xfrm>
            <a:off x="566738" y="1412776"/>
            <a:ext cx="8001000" cy="4267200"/>
          </a:xfrm>
        </p:spPr>
        <p:txBody>
          <a:bodyPr/>
          <a:lstStyle/>
          <a:p>
            <a:pPr>
              <a:lnSpc>
                <a:spcPct val="90000"/>
              </a:lnSpc>
            </a:pPr>
            <a:r>
              <a:rPr lang="zh-CN" altLang="en-US" sz="2800" dirty="0">
                <a:latin typeface="宋体" panose="02010600030101010101" pitchFamily="2" charset="-122"/>
              </a:rPr>
              <a:t>健壮性数字水印</a:t>
            </a:r>
            <a:endParaRPr lang="zh-CN" altLang="en-US" sz="2800" dirty="0">
              <a:latin typeface="宋体" panose="02010600030101010101" pitchFamily="2" charset="-122"/>
            </a:endParaRPr>
          </a:p>
          <a:p>
            <a:pPr lvl="1">
              <a:lnSpc>
                <a:spcPct val="90000"/>
              </a:lnSpc>
            </a:pPr>
            <a:r>
              <a:rPr lang="zh-CN" altLang="en-US" sz="2400" dirty="0">
                <a:latin typeface="宋体" panose="02010600030101010101" pitchFamily="2" charset="-122"/>
              </a:rPr>
              <a:t>要求水印能够经受各种常用的操作，包括无意的或恶意的处理</a:t>
            </a:r>
            <a:endParaRPr lang="zh-CN" altLang="en-US" sz="2400" dirty="0">
              <a:latin typeface="宋体" panose="02010600030101010101" pitchFamily="2" charset="-122"/>
            </a:endParaRPr>
          </a:p>
          <a:p>
            <a:pPr lvl="1">
              <a:lnSpc>
                <a:spcPct val="90000"/>
              </a:lnSpc>
            </a:pPr>
            <a:r>
              <a:rPr lang="zh-CN" altLang="en-US" sz="2400" dirty="0">
                <a:solidFill>
                  <a:schemeClr val="hlink"/>
                </a:solidFill>
                <a:latin typeface="宋体" panose="02010600030101010101" pitchFamily="2" charset="-122"/>
              </a:rPr>
              <a:t>只要载体信号没有被破坏到不可使用的程度</a:t>
            </a:r>
            <a:r>
              <a:rPr lang="zh-CN" altLang="en-US" sz="2400" dirty="0">
                <a:latin typeface="宋体" panose="02010600030101010101" pitchFamily="2" charset="-122"/>
              </a:rPr>
              <a:t>，都应该能够检测出水印信息 </a:t>
            </a:r>
            <a:endParaRPr lang="zh-CN" altLang="en-US" sz="2400" dirty="0">
              <a:latin typeface="宋体" panose="02010600030101010101" pitchFamily="2" charset="-122"/>
            </a:endParaRPr>
          </a:p>
          <a:p>
            <a:pPr>
              <a:lnSpc>
                <a:spcPct val="90000"/>
              </a:lnSpc>
            </a:pPr>
            <a:r>
              <a:rPr lang="zh-CN" altLang="en-US" sz="2800" dirty="0">
                <a:latin typeface="宋体" panose="02010600030101010101" pitchFamily="2" charset="-122"/>
              </a:rPr>
              <a:t>脆弱性数字水印（完全脆弱性/半脆弱性）</a:t>
            </a:r>
            <a:endParaRPr lang="en-US" altLang="zh-CN" sz="2800" dirty="0">
              <a:latin typeface="宋体" panose="02010600030101010101" pitchFamily="2" charset="-122"/>
            </a:endParaRPr>
          </a:p>
          <a:p>
            <a:pPr lvl="1">
              <a:lnSpc>
                <a:spcPct val="90000"/>
              </a:lnSpc>
            </a:pPr>
            <a:r>
              <a:rPr lang="zh-CN" altLang="en-US" sz="2400" dirty="0">
                <a:latin typeface="宋体" panose="02010600030101010101" pitchFamily="2" charset="-122"/>
              </a:rPr>
              <a:t>要求水印对载体的变化很敏感，根据水印的状态来判断数据是否被篡改过</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特点：载体数据经过很微小的处理后，水印就会被改变或毁掉</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主要用于完整性保护</a:t>
            </a:r>
            <a:endParaRPr lang="zh-CN" altLang="en-US" sz="2400" dirty="0">
              <a:latin typeface="宋体" panose="02010600030101010101" pitchFamily="2" charset="-122"/>
            </a:endParaRPr>
          </a:p>
          <a:p>
            <a:pPr lvl="1">
              <a:lnSpc>
                <a:spcPct val="90000"/>
              </a:lnSpc>
            </a:pPr>
            <a:r>
              <a:rPr lang="zh-CN" altLang="en-US" sz="2400" dirty="0">
                <a:latin typeface="宋体" panose="02010600030101010101" pitchFamily="2" charset="-122"/>
              </a:rPr>
              <a:t>与稳健性水印的要求相反</a:t>
            </a:r>
            <a:endParaRPr lang="zh-CN" altLang="en-US" sz="2400" dirty="0">
              <a:latin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A0085586-DE63-4162-9B83-C37BE9608D4E}" type="slidenum">
              <a:rPr lang="zh-CN" altLang="en-US"/>
            </a:fld>
            <a:endParaRPr lang="en-US" altLang="zh-CN"/>
          </a:p>
        </p:txBody>
      </p:sp>
      <p:sp>
        <p:nvSpPr>
          <p:cNvPr id="168962" name="Rectangle 2"/>
          <p:cNvSpPr>
            <a:spLocks noGrp="1" noChangeArrowheads="1"/>
          </p:cNvSpPr>
          <p:nvPr>
            <p:ph type="title"/>
          </p:nvPr>
        </p:nvSpPr>
        <p:spPr>
          <a:xfrm>
            <a:off x="574675" y="-27384"/>
            <a:ext cx="8001000" cy="1216025"/>
          </a:xfrm>
        </p:spPr>
        <p:txBody>
          <a:bodyPr/>
          <a:lstStyle/>
          <a:p>
            <a:r>
              <a:rPr lang="zh-CN" altLang="en-US" dirty="0">
                <a:latin typeface="宋体" panose="02010600030101010101" pitchFamily="2" charset="-122"/>
              </a:rPr>
              <a:t>健壮性水印例</a:t>
            </a:r>
            <a:endParaRPr lang="en-US" altLang="zh-CN" dirty="0">
              <a:latin typeface="宋体" panose="02010600030101010101" pitchFamily="2" charset="-122"/>
            </a:endParaRPr>
          </a:p>
        </p:txBody>
      </p:sp>
      <p:pic>
        <p:nvPicPr>
          <p:cNvPr id="168963" name="Picture 3"/>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1547664" y="1700808"/>
            <a:ext cx="360045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96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05339" y="2889845"/>
            <a:ext cx="1243012" cy="121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8965" name="Text Box 5"/>
          <p:cNvSpPr txBox="1">
            <a:spLocks noChangeArrowheads="1"/>
          </p:cNvSpPr>
          <p:nvPr/>
        </p:nvSpPr>
        <p:spPr bwMode="auto">
          <a:xfrm>
            <a:off x="2106464" y="5394920"/>
            <a:ext cx="28924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just" eaLnBrk="0" hangingPunct="0"/>
            <a:r>
              <a:rPr lang="zh-CN" altLang="en-US" sz="1800">
                <a:latin typeface="Times New Roman" panose="02020603050405020304" pitchFamily="18" charset="0"/>
              </a:rPr>
              <a:t> 放大和旋转后的含水印图像 </a:t>
            </a:r>
            <a:endParaRPr lang="zh-CN" altLang="en-US" sz="1800">
              <a:latin typeface="Times New Roman" panose="02020603050405020304" pitchFamily="18" charset="0"/>
            </a:endParaRPr>
          </a:p>
          <a:p>
            <a:pPr algn="just" eaLnBrk="0" hangingPunct="0"/>
            <a:r>
              <a:rPr lang="zh-CN" altLang="en-US" sz="1800">
                <a:latin typeface="Times New Roman" panose="02020603050405020304" pitchFamily="18" charset="0"/>
              </a:rPr>
              <a:t>（</a:t>
            </a:r>
            <a:r>
              <a:rPr lang="en-US" altLang="zh-CN" sz="1800">
                <a:latin typeface="Times New Roman" panose="02020603050405020304" pitchFamily="18" charset="0"/>
              </a:rPr>
              <a:t>size=280×280, </a:t>
            </a:r>
            <a:r>
              <a:rPr lang="en-US" altLang="zh-CN" sz="1800">
                <a:latin typeface="Symbol" panose="05050102010706020507" pitchFamily="18" charset="2"/>
              </a:rPr>
              <a:t>q</a:t>
            </a:r>
            <a:r>
              <a:rPr lang="en-US" altLang="zh-CN" sz="1800">
                <a:latin typeface="Times New Roman" panose="02020603050405020304" pitchFamily="18" charset="0"/>
              </a:rPr>
              <a:t> =2</a:t>
            </a:r>
            <a:r>
              <a:rPr lang="zh-CN" altLang="en-US" sz="1800">
                <a:latin typeface="Times New Roman" panose="02020603050405020304" pitchFamily="18" charset="0"/>
              </a:rPr>
              <a:t>度）</a:t>
            </a:r>
            <a:endParaRPr lang="zh-CN" altLang="en-US" sz="1800">
              <a:latin typeface="Times New Roman" panose="02020603050405020304" pitchFamily="18" charset="0"/>
            </a:endParaRPr>
          </a:p>
        </p:txBody>
      </p:sp>
      <p:sp>
        <p:nvSpPr>
          <p:cNvPr id="168966" name="Text Box 6"/>
          <p:cNvSpPr txBox="1">
            <a:spLocks noChangeArrowheads="1"/>
          </p:cNvSpPr>
          <p:nvPr/>
        </p:nvSpPr>
        <p:spPr bwMode="auto">
          <a:xfrm>
            <a:off x="6156176" y="5301258"/>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just" eaLnBrk="0" hangingPunct="0"/>
            <a:r>
              <a:rPr lang="zh-CN" altLang="en-US" sz="1800">
                <a:latin typeface="Times New Roman" panose="02020603050405020304" pitchFamily="18" charset="0"/>
              </a:rPr>
              <a:t>提取的水印</a:t>
            </a:r>
            <a:r>
              <a:rPr lang="zh-CN" altLang="en-US">
                <a:latin typeface="Times New Roman" panose="02020603050405020304" pitchFamily="18" charset="0"/>
              </a:rPr>
              <a:t> </a:t>
            </a:r>
            <a:endParaRPr lang="zh-CN" altLang="en-US">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CCCA74AD-E0E7-427B-8AAA-5358DEA0DAAA}" type="slidenum">
              <a:rPr lang="zh-CN" altLang="en-US"/>
            </a:fld>
            <a:endParaRPr lang="en-US" altLang="zh-CN"/>
          </a:p>
        </p:txBody>
      </p:sp>
      <p:sp>
        <p:nvSpPr>
          <p:cNvPr id="171010" name="Rectangle 2"/>
          <p:cNvSpPr>
            <a:spLocks noGrp="1" noChangeArrowheads="1"/>
          </p:cNvSpPr>
          <p:nvPr>
            <p:ph type="title"/>
          </p:nvPr>
        </p:nvSpPr>
        <p:spPr/>
        <p:txBody>
          <a:bodyPr/>
          <a:lstStyle/>
          <a:p>
            <a:r>
              <a:rPr lang="zh-CN" altLang="en-US">
                <a:latin typeface="宋体" panose="02010600030101010101" pitchFamily="2" charset="-122"/>
              </a:rPr>
              <a:t>健壮性水印例</a:t>
            </a:r>
            <a:endParaRPr lang="zh-CN" altLang="en-US">
              <a:latin typeface="宋体" panose="02010600030101010101" pitchFamily="2" charset="-122"/>
            </a:endParaRPr>
          </a:p>
        </p:txBody>
      </p:sp>
      <p:sp>
        <p:nvSpPr>
          <p:cNvPr id="171011" name="Rectangle 3"/>
          <p:cNvSpPr>
            <a:spLocks noGrp="1" noChangeArrowheads="1"/>
          </p:cNvSpPr>
          <p:nvPr>
            <p:ph type="body" idx="1"/>
          </p:nvPr>
        </p:nvSpPr>
        <p:spPr/>
        <p:txBody>
          <a:bodyPr/>
          <a:lstStyle/>
          <a:p>
            <a:endParaRPr lang="zh-CN" altLang="en-US"/>
          </a:p>
          <a:p>
            <a:endParaRPr lang="zh-CN" altLang="en-US"/>
          </a:p>
          <a:p>
            <a:endParaRPr lang="zh-CN" altLang="en-US"/>
          </a:p>
          <a:p>
            <a:endParaRPr lang="zh-CN" altLang="en-US"/>
          </a:p>
          <a:p>
            <a:endParaRPr lang="zh-CN" altLang="en-US"/>
          </a:p>
          <a:p>
            <a:endParaRPr lang="zh-CN" altLang="en-US"/>
          </a:p>
          <a:p>
            <a:r>
              <a:rPr lang="zh-CN" altLang="en-US"/>
              <a:t>水印仍能正确提取</a:t>
            </a:r>
            <a:endParaRPr lang="zh-CN" altLang="en-US"/>
          </a:p>
        </p:txBody>
      </p:sp>
      <p:sp>
        <p:nvSpPr>
          <p:cNvPr id="171012" name="Rectangle 4"/>
          <p:cNvSpPr>
            <a:spLocks noChangeArrowheads="1"/>
          </p:cNvSpPr>
          <p:nvPr/>
        </p:nvSpPr>
        <p:spPr bwMode="auto">
          <a:xfrm>
            <a:off x="0" y="776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spAutoFit/>
          </a:bodyPr>
          <a:lstStyle/>
          <a:p>
            <a:endParaRPr lang="zh-CN" altLang="en-US"/>
          </a:p>
        </p:txBody>
      </p:sp>
      <p:pic>
        <p:nvPicPr>
          <p:cNvPr id="171013" name="Picture 5" descr="LENA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2060575"/>
            <a:ext cx="1962150" cy="2016125"/>
          </a:xfrm>
          <a:prstGeom prst="rect">
            <a:avLst/>
          </a:prstGeom>
          <a:noFill/>
          <a:extLst>
            <a:ext uri="{909E8E84-426E-40DD-AFC4-6F175D3DCCD1}">
              <a14:hiddenFill xmlns:a14="http://schemas.microsoft.com/office/drawing/2010/main">
                <a:solidFill>
                  <a:srgbClr val="FFFFFF"/>
                </a:solidFill>
              </a14:hiddenFill>
            </a:ext>
          </a:extLst>
        </p:spPr>
      </p:pic>
      <p:sp>
        <p:nvSpPr>
          <p:cNvPr id="171014" name="Rectangle 6"/>
          <p:cNvSpPr>
            <a:spLocks noChangeArrowheads="1"/>
          </p:cNvSpPr>
          <p:nvPr/>
        </p:nvSpPr>
        <p:spPr bwMode="auto">
          <a:xfrm>
            <a:off x="0" y="2216150"/>
            <a:ext cx="492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spAutoFit/>
          </a:bodyPr>
          <a:lstStyle/>
          <a:p>
            <a:pPr algn="l"/>
            <a:r>
              <a:rPr lang="zh-CN" altLang="en-US" sz="1200">
                <a:latin typeface="宋体" panose="02010600030101010101" pitchFamily="2" charset="-122"/>
              </a:rPr>
              <a:t>   </a:t>
            </a:r>
            <a:endParaRPr lang="zh-CN" altLang="en-US">
              <a:latin typeface="Times New Roman" panose="02020603050405020304" pitchFamily="18" charset="0"/>
            </a:endParaRPr>
          </a:p>
        </p:txBody>
      </p:sp>
      <p:pic>
        <p:nvPicPr>
          <p:cNvPr id="171015" name="Picture 7" descr="lena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2060575"/>
            <a:ext cx="1933575" cy="1944688"/>
          </a:xfrm>
          <a:prstGeom prst="rect">
            <a:avLst/>
          </a:prstGeom>
          <a:noFill/>
          <a:extLst>
            <a:ext uri="{909E8E84-426E-40DD-AFC4-6F175D3DCCD1}">
              <a14:hiddenFill xmlns:a14="http://schemas.microsoft.com/office/drawing/2010/main">
                <a:solidFill>
                  <a:srgbClr val="FFFFFF"/>
                </a:solidFill>
              </a14:hiddenFill>
            </a:ext>
          </a:extLst>
        </p:spPr>
      </p:pic>
      <p:sp>
        <p:nvSpPr>
          <p:cNvPr id="171016" name="Rectangle 8"/>
          <p:cNvSpPr>
            <a:spLocks noChangeArrowheads="1"/>
          </p:cNvSpPr>
          <p:nvPr/>
        </p:nvSpPr>
        <p:spPr bwMode="auto">
          <a:xfrm>
            <a:off x="0" y="3916363"/>
            <a:ext cx="4921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spAutoFit/>
          </a:bodyPr>
          <a:lstStyle/>
          <a:p>
            <a:pPr algn="l"/>
            <a:r>
              <a:rPr lang="zh-CN" altLang="en-US" sz="1200">
                <a:latin typeface="宋体" panose="02010600030101010101" pitchFamily="2" charset="-122"/>
              </a:rPr>
              <a:t>   </a:t>
            </a:r>
            <a:endParaRPr lang="zh-CN" altLang="en-US">
              <a:latin typeface="Times New Roman" panose="02020603050405020304" pitchFamily="18" charset="0"/>
            </a:endParaRPr>
          </a:p>
        </p:txBody>
      </p:sp>
      <p:pic>
        <p:nvPicPr>
          <p:cNvPr id="171017" name="Picture 9" descr="lenanew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2060575"/>
            <a:ext cx="1803400" cy="1871663"/>
          </a:xfrm>
          <a:prstGeom prst="rect">
            <a:avLst/>
          </a:prstGeom>
          <a:noFill/>
          <a:extLst>
            <a:ext uri="{909E8E84-426E-40DD-AFC4-6F175D3DCCD1}">
              <a14:hiddenFill xmlns:a14="http://schemas.microsoft.com/office/drawing/2010/main">
                <a:solidFill>
                  <a:srgbClr val="FFFFFF"/>
                </a:solidFill>
              </a14:hiddenFill>
            </a:ext>
          </a:extLst>
        </p:spPr>
      </p:pic>
      <p:sp>
        <p:nvSpPr>
          <p:cNvPr id="171018" name="Rectangle 10"/>
          <p:cNvSpPr>
            <a:spLocks noChangeArrowheads="1"/>
          </p:cNvSpPr>
          <p:nvPr/>
        </p:nvSpPr>
        <p:spPr bwMode="auto">
          <a:xfrm>
            <a:off x="2124075" y="4365625"/>
            <a:ext cx="6359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nchor="ctr">
            <a:spAutoFit/>
          </a:bodyPr>
          <a:lstStyle/>
          <a:p>
            <a:pPr indent="266700"/>
            <a:r>
              <a:rPr lang="zh-CN" altLang="en-US" sz="1800">
                <a:latin typeface="宋体" panose="02010600030101010101" pitchFamily="2" charset="-122"/>
              </a:rPr>
              <a:t>原始图像          嵌入水印后图像     打印扫描后的图像</a:t>
            </a:r>
            <a:endParaRPr lang="zh-CN" altLang="en-US" sz="18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F04FBAFE-155A-4075-A124-B14D1A1C58F6}" type="slidenum">
              <a:rPr lang="zh-CN" altLang="en-US"/>
            </a:fld>
            <a:endParaRPr lang="en-US" altLang="zh-CN"/>
          </a:p>
        </p:txBody>
      </p:sp>
      <p:sp>
        <p:nvSpPr>
          <p:cNvPr id="173058" name="Rectangle 2"/>
          <p:cNvSpPr>
            <a:spLocks noGrp="1" noChangeArrowheads="1"/>
          </p:cNvSpPr>
          <p:nvPr>
            <p:ph type="title"/>
          </p:nvPr>
        </p:nvSpPr>
        <p:spPr/>
        <p:txBody>
          <a:bodyPr/>
          <a:lstStyle/>
          <a:p>
            <a:r>
              <a:rPr lang="zh-CN" altLang="en-US">
                <a:latin typeface="宋体" panose="02010600030101010101" pitchFamily="2" charset="-122"/>
              </a:rPr>
              <a:t>脆弱性水印例</a:t>
            </a:r>
            <a:endParaRPr lang="zh-CN" altLang="en-US">
              <a:latin typeface="宋体" panose="02010600030101010101" pitchFamily="2" charset="-122"/>
            </a:endParaRPr>
          </a:p>
        </p:txBody>
      </p:sp>
      <p:pic>
        <p:nvPicPr>
          <p:cNvPr id="1730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2204864"/>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73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68888" y="2204864"/>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73061" name="Rectangle 5"/>
          <p:cNvSpPr>
            <a:spLocks noChangeArrowheads="1"/>
          </p:cNvSpPr>
          <p:nvPr/>
        </p:nvSpPr>
        <p:spPr bwMode="auto">
          <a:xfrm>
            <a:off x="1831951" y="2814464"/>
            <a:ext cx="2066925"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endParaRPr lang="zh-CN" altLang="en-US"/>
          </a:p>
        </p:txBody>
      </p:sp>
      <p:sp>
        <p:nvSpPr>
          <p:cNvPr id="173062" name="Rectangle 6"/>
          <p:cNvSpPr>
            <a:spLocks noChangeArrowheads="1"/>
          </p:cNvSpPr>
          <p:nvPr/>
        </p:nvSpPr>
        <p:spPr bwMode="auto">
          <a:xfrm>
            <a:off x="3898876" y="2814464"/>
            <a:ext cx="3627437"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endParaRPr lang="zh-CN" altLang="en-US"/>
          </a:p>
        </p:txBody>
      </p:sp>
      <p:sp>
        <p:nvSpPr>
          <p:cNvPr id="173063" name="Rectangle 7"/>
          <p:cNvSpPr>
            <a:spLocks noChangeArrowheads="1"/>
          </p:cNvSpPr>
          <p:nvPr/>
        </p:nvSpPr>
        <p:spPr bwMode="auto">
          <a:xfrm>
            <a:off x="7458051" y="2814464"/>
            <a:ext cx="34290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nchor="ctr"/>
          <a:lstStyle/>
          <a:p>
            <a:pPr algn="just"/>
            <a:r>
              <a:rPr lang="zh-CN" altLang="en-US" sz="1200">
                <a:solidFill>
                  <a:srgbClr val="000000"/>
                </a:solidFill>
                <a:latin typeface="Times New Roman" panose="02020603050405020304"/>
                <a:cs typeface="Times New Roman" panose="02020603050405020304" pitchFamily="18" charset="0"/>
              </a:rPr>
              <a:t> </a:t>
            </a:r>
            <a:endParaRPr lang="zh-CN" altLang="en-US" sz="1200">
              <a:solidFill>
                <a:srgbClr val="000000"/>
              </a:solidFill>
              <a:latin typeface="宋体" panose="02010600030101010101" pitchFamily="2" charset="-122"/>
              <a:cs typeface="Times New Roman" panose="02020603050405020304" pitchFamily="18" charset="0"/>
            </a:endParaRPr>
          </a:p>
          <a:p>
            <a:pPr algn="just" eaLnBrk="0" hangingPunct="0"/>
            <a:endParaRPr lang="zh-CN" altLang="en-US">
              <a:latin typeface="Times New Roman" panose="02020603050405020304" pitchFamily="18" charset="0"/>
            </a:endParaRPr>
          </a:p>
        </p:txBody>
      </p:sp>
      <p:sp>
        <p:nvSpPr>
          <p:cNvPr id="173064" name="Rectangle 8"/>
          <p:cNvSpPr>
            <a:spLocks noChangeArrowheads="1"/>
          </p:cNvSpPr>
          <p:nvPr/>
        </p:nvSpPr>
        <p:spPr bwMode="auto">
          <a:xfrm>
            <a:off x="1763688" y="5103639"/>
            <a:ext cx="218916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nchor="ctr"/>
          <a:lstStyle/>
          <a:p>
            <a:pPr algn="just"/>
            <a:r>
              <a:rPr lang="zh-CN" altLang="en-US" sz="1200">
                <a:solidFill>
                  <a:srgbClr val="000000"/>
                </a:solidFill>
                <a:latin typeface="Times New Roman" panose="02020603050405020304"/>
                <a:cs typeface="Times New Roman" panose="02020603050405020304" pitchFamily="18" charset="0"/>
              </a:rPr>
              <a:t> </a:t>
            </a:r>
            <a:endParaRPr lang="zh-CN" altLang="en-US" sz="1200">
              <a:solidFill>
                <a:srgbClr val="000000"/>
              </a:solidFill>
              <a:latin typeface="宋体" panose="02010600030101010101" pitchFamily="2" charset="-122"/>
              <a:cs typeface="Times New Roman" panose="02020603050405020304" pitchFamily="18" charset="0"/>
            </a:endParaRPr>
          </a:p>
          <a:p>
            <a:pPr algn="just" eaLnBrk="0" hangingPunct="0"/>
            <a:endParaRPr lang="zh-CN" altLang="en-US">
              <a:latin typeface="Times New Roman" panose="02020603050405020304" pitchFamily="18" charset="0"/>
            </a:endParaRPr>
          </a:p>
        </p:txBody>
      </p:sp>
      <p:sp>
        <p:nvSpPr>
          <p:cNvPr id="173065" name="Text Box 9"/>
          <p:cNvSpPr txBox="1">
            <a:spLocks noChangeArrowheads="1"/>
          </p:cNvSpPr>
          <p:nvPr/>
        </p:nvSpPr>
        <p:spPr bwMode="auto">
          <a:xfrm>
            <a:off x="2355826" y="5273502"/>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just" eaLnBrk="0" hangingPunct="0"/>
            <a:r>
              <a:rPr lang="zh-CN" altLang="en-US">
                <a:latin typeface="Times New Roman" panose="02020603050405020304" pitchFamily="18" charset="0"/>
              </a:rPr>
              <a:t>原始图像</a:t>
            </a:r>
            <a:endParaRPr lang="zh-CN" altLang="en-US">
              <a:latin typeface="Times New Roman" panose="02020603050405020304" pitchFamily="18" charset="0"/>
            </a:endParaRPr>
          </a:p>
        </p:txBody>
      </p:sp>
      <p:sp>
        <p:nvSpPr>
          <p:cNvPr id="173066" name="Text Box 10"/>
          <p:cNvSpPr txBox="1">
            <a:spLocks noChangeArrowheads="1"/>
          </p:cNvSpPr>
          <p:nvPr/>
        </p:nvSpPr>
        <p:spPr bwMode="auto">
          <a:xfrm>
            <a:off x="5802288" y="5252864"/>
            <a:ext cx="155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rIns="18000">
            <a:spAutoFit/>
          </a:bodyPr>
          <a:lstStyle/>
          <a:p>
            <a:pPr algn="just" eaLnBrk="0" hangingPunct="0"/>
            <a:r>
              <a:rPr lang="zh-CN" altLang="en-US">
                <a:latin typeface="Times New Roman" panose="02020603050405020304" pitchFamily="18" charset="0"/>
              </a:rPr>
              <a:t>含水印图像</a:t>
            </a:r>
            <a:endParaRPr lang="zh-CN" altLang="en-US">
              <a:latin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5C404F3-B620-4731-B000-1573E03DE761}" type="slidenum">
              <a:rPr lang="zh-CN" altLang="en-US"/>
            </a:fld>
            <a:endParaRPr lang="en-US" altLang="zh-CN"/>
          </a:p>
        </p:txBody>
      </p:sp>
      <p:sp>
        <p:nvSpPr>
          <p:cNvPr id="175106" name="Rectangle 2"/>
          <p:cNvSpPr>
            <a:spLocks noGrp="1" noChangeArrowheads="1"/>
          </p:cNvSpPr>
          <p:nvPr>
            <p:ph type="title"/>
          </p:nvPr>
        </p:nvSpPr>
        <p:spPr/>
        <p:txBody>
          <a:bodyPr/>
          <a:lstStyle/>
          <a:p>
            <a:r>
              <a:rPr lang="zh-CN" altLang="en-US">
                <a:latin typeface="宋体" panose="02010600030101010101" pitchFamily="2" charset="-122"/>
              </a:rPr>
              <a:t>脆弱性水印例</a:t>
            </a:r>
            <a:endParaRPr lang="zh-CN" altLang="en-US">
              <a:latin typeface="宋体" panose="02010600030101010101" pitchFamily="2" charset="-122"/>
            </a:endParaRPr>
          </a:p>
        </p:txBody>
      </p:sp>
      <p:pic>
        <p:nvPicPr>
          <p:cNvPr id="17510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0" y="2286000"/>
            <a:ext cx="2895600"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36818D85-B076-4164-B080-38778A16F5C4}" type="slidenum">
              <a:rPr lang="en-US" altLang="zh-CN"/>
            </a:fld>
            <a:endParaRPr lang="en-US" altLang="zh-CN"/>
          </a:p>
        </p:txBody>
      </p:sp>
      <p:sp>
        <p:nvSpPr>
          <p:cNvPr id="22530" name="Rectangle 2"/>
          <p:cNvSpPr>
            <a:spLocks noGrp="1" noChangeArrowheads="1"/>
          </p:cNvSpPr>
          <p:nvPr>
            <p:ph type="title"/>
          </p:nvPr>
        </p:nvSpPr>
        <p:spPr/>
        <p:txBody>
          <a:bodyPr/>
          <a:lstStyle/>
          <a:p>
            <a:r>
              <a:rPr lang="zh-CN" altLang="en-US"/>
              <a:t>信息隐藏的研究状况</a:t>
            </a:r>
            <a:endParaRPr lang="zh-CN" altLang="en-US"/>
          </a:p>
        </p:txBody>
      </p:sp>
      <p:sp>
        <p:nvSpPr>
          <p:cNvPr id="22531" name="Rectangle 3"/>
          <p:cNvSpPr>
            <a:spLocks noGrp="1" noChangeArrowheads="1"/>
          </p:cNvSpPr>
          <p:nvPr>
            <p:ph type="body" idx="1"/>
          </p:nvPr>
        </p:nvSpPr>
        <p:spPr/>
        <p:txBody>
          <a:bodyPr/>
          <a:lstStyle/>
          <a:p>
            <a:r>
              <a:rPr lang="en-US" altLang="zh-CN"/>
              <a:t>1992</a:t>
            </a:r>
            <a:r>
              <a:rPr lang="zh-CN" altLang="en-US"/>
              <a:t>年国际上正式提出信息隐形性研究</a:t>
            </a:r>
            <a:endParaRPr lang="zh-CN" altLang="en-US"/>
          </a:p>
          <a:p>
            <a:r>
              <a:rPr lang="en-US" altLang="zh-CN"/>
              <a:t>1996</a:t>
            </a:r>
            <a:r>
              <a:rPr lang="zh-CN" altLang="en-US"/>
              <a:t>年国际第一届信息隐藏研讨会</a:t>
            </a:r>
            <a:endParaRPr lang="zh-CN" altLang="en-US"/>
          </a:p>
          <a:p>
            <a:r>
              <a:rPr lang="en-US" altLang="zh-CN"/>
              <a:t>1998</a:t>
            </a:r>
            <a:r>
              <a:rPr lang="zh-CN" altLang="en-US"/>
              <a:t>、</a:t>
            </a:r>
            <a:r>
              <a:rPr lang="en-US" altLang="zh-CN"/>
              <a:t>1999</a:t>
            </a:r>
            <a:r>
              <a:rPr lang="zh-CN" altLang="en-US"/>
              <a:t>、、、信息隐藏研讨会</a:t>
            </a:r>
            <a:endParaRPr lang="zh-CN" altLang="en-US"/>
          </a:p>
          <a:p>
            <a:r>
              <a:rPr lang="zh-CN" altLang="en-US"/>
              <a:t>各种大型国际会议中都有信息隐藏和数字水印的专题</a:t>
            </a:r>
            <a:endParaRPr lang="zh-CN" altLang="en-US"/>
          </a:p>
          <a:p>
            <a:r>
              <a:rPr lang="zh-CN" altLang="en-US"/>
              <a:t>国内信息隐藏研讨会每年召开（</a:t>
            </a:r>
            <a:r>
              <a:rPr lang="en-US" altLang="zh-CN"/>
              <a:t>1999</a:t>
            </a:r>
            <a:r>
              <a:rPr lang="zh-CN" altLang="en-US"/>
              <a:t>年开始）</a:t>
            </a: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30EE79E3-D22A-476F-9612-F0E5AEFF5D66}" type="slidenum">
              <a:rPr lang="zh-CN" altLang="en-US"/>
            </a:fld>
            <a:endParaRPr lang="en-US" altLang="zh-CN"/>
          </a:p>
        </p:txBody>
      </p:sp>
      <p:sp>
        <p:nvSpPr>
          <p:cNvPr id="23554" name="Rectangle 2"/>
          <p:cNvSpPr>
            <a:spLocks noGrp="1" noChangeArrowheads="1"/>
          </p:cNvSpPr>
          <p:nvPr>
            <p:ph type="title"/>
          </p:nvPr>
        </p:nvSpPr>
        <p:spPr/>
        <p:txBody>
          <a:bodyPr/>
          <a:lstStyle/>
          <a:p>
            <a:r>
              <a:rPr lang="zh-CN" altLang="en-US"/>
              <a:t>从使用目的上分类</a:t>
            </a:r>
            <a:endParaRPr lang="zh-CN" altLang="en-US"/>
          </a:p>
        </p:txBody>
      </p:sp>
      <p:sp>
        <p:nvSpPr>
          <p:cNvPr id="23555" name="Rectangle 3"/>
          <p:cNvSpPr>
            <a:spLocks noGrp="1" noChangeArrowheads="1"/>
          </p:cNvSpPr>
          <p:nvPr>
            <p:ph type="body" idx="1"/>
          </p:nvPr>
        </p:nvSpPr>
        <p:spPr>
          <a:xfrm>
            <a:off x="683568" y="1412776"/>
            <a:ext cx="7626350" cy="4876800"/>
          </a:xfrm>
        </p:spPr>
        <p:txBody>
          <a:bodyPr/>
          <a:lstStyle/>
          <a:p>
            <a:pPr>
              <a:lnSpc>
                <a:spcPct val="90000"/>
              </a:lnSpc>
            </a:pPr>
            <a:r>
              <a:rPr lang="zh-CN" altLang="en-US" dirty="0"/>
              <a:t>版权标识水印</a:t>
            </a:r>
            <a:endParaRPr lang="zh-CN" altLang="en-US" dirty="0"/>
          </a:p>
          <a:p>
            <a:pPr lvl="1">
              <a:lnSpc>
                <a:spcPct val="90000"/>
              </a:lnSpc>
            </a:pPr>
            <a:r>
              <a:rPr lang="zh-CN" altLang="en-US" dirty="0">
                <a:latin typeface="宋体" panose="02010600030101010101" pitchFamily="2" charset="-122"/>
              </a:rPr>
              <a:t>基于数据源的水印</a:t>
            </a:r>
            <a:endParaRPr lang="zh-CN" altLang="en-US" dirty="0"/>
          </a:p>
          <a:p>
            <a:pPr lvl="1">
              <a:lnSpc>
                <a:spcPct val="90000"/>
              </a:lnSpc>
            </a:pPr>
            <a:r>
              <a:rPr lang="zh-CN" altLang="en-US" dirty="0">
                <a:latin typeface="宋体" panose="02010600030101010101" pitchFamily="2" charset="-122"/>
              </a:rPr>
              <a:t>水印信息标识作者、所有者、发行者等，并携带有版权保护信息和认证信息，用于发生版权纠纷时的版权认证，还可用于隐藏标识、防拷贝</a:t>
            </a:r>
            <a:r>
              <a:rPr lang="zh-CN" altLang="en-US" dirty="0"/>
              <a:t> </a:t>
            </a:r>
            <a:endParaRPr lang="zh-CN" altLang="en-US" dirty="0"/>
          </a:p>
          <a:p>
            <a:pPr>
              <a:lnSpc>
                <a:spcPct val="90000"/>
              </a:lnSpc>
            </a:pPr>
            <a:r>
              <a:rPr lang="zh-CN" altLang="en-US" dirty="0"/>
              <a:t>数字指纹水印</a:t>
            </a:r>
            <a:endParaRPr lang="zh-CN" altLang="en-US" dirty="0"/>
          </a:p>
          <a:p>
            <a:pPr lvl="1">
              <a:lnSpc>
                <a:spcPct val="90000"/>
              </a:lnSpc>
            </a:pPr>
            <a:r>
              <a:rPr lang="zh-CN" altLang="en-US" dirty="0">
                <a:latin typeface="宋体" panose="02010600030101010101" pitchFamily="2" charset="-122"/>
              </a:rPr>
              <a:t>基于数据目的的水印</a:t>
            </a:r>
            <a:endParaRPr lang="zh-CN" altLang="en-US" dirty="0">
              <a:latin typeface="宋体" panose="02010600030101010101" pitchFamily="2" charset="-122"/>
            </a:endParaRPr>
          </a:p>
          <a:p>
            <a:pPr lvl="1">
              <a:lnSpc>
                <a:spcPct val="90000"/>
              </a:lnSpc>
            </a:pPr>
            <a:r>
              <a:rPr lang="zh-CN" altLang="en-US" dirty="0">
                <a:latin typeface="宋体" panose="02010600030101010101" pitchFamily="2" charset="-122"/>
              </a:rPr>
              <a:t>包含关于本件产品的版权信息，以及购买者的个人信息，可以用于防止数字产品的非法拷贝和非法传播</a:t>
            </a:r>
            <a:r>
              <a:rPr lang="zh-CN" altLang="en-US" dirty="0"/>
              <a:t> </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D14C3E8-B263-478A-80AE-1AF62F2D171D}" type="slidenum">
              <a:rPr lang="zh-CN" altLang="en-US"/>
            </a:fld>
            <a:endParaRPr lang="en-US" altLang="zh-CN"/>
          </a:p>
        </p:txBody>
      </p:sp>
      <p:sp>
        <p:nvSpPr>
          <p:cNvPr id="29698" name="Rectangle 2"/>
          <p:cNvSpPr>
            <a:spLocks noGrp="1" noChangeArrowheads="1"/>
          </p:cNvSpPr>
          <p:nvPr>
            <p:ph type="title"/>
          </p:nvPr>
        </p:nvSpPr>
        <p:spPr/>
        <p:txBody>
          <a:bodyPr/>
          <a:lstStyle/>
          <a:p>
            <a:r>
              <a:rPr lang="zh-CN" altLang="en-US"/>
              <a:t>数字水印的应用</a:t>
            </a:r>
            <a:endParaRPr lang="zh-CN" altLang="en-US"/>
          </a:p>
        </p:txBody>
      </p:sp>
      <p:sp>
        <p:nvSpPr>
          <p:cNvPr id="29699" name="Rectangle 3"/>
          <p:cNvSpPr>
            <a:spLocks noGrp="1" noChangeArrowheads="1"/>
          </p:cNvSpPr>
          <p:nvPr>
            <p:ph type="body" idx="1"/>
          </p:nvPr>
        </p:nvSpPr>
        <p:spPr/>
        <p:txBody>
          <a:bodyPr/>
          <a:lstStyle/>
          <a:p>
            <a:pPr>
              <a:lnSpc>
                <a:spcPct val="90000"/>
              </a:lnSpc>
            </a:pPr>
            <a:r>
              <a:rPr lang="zh-CN" altLang="en-US" dirty="0">
                <a:latin typeface="宋体" panose="02010600030101010101" pitchFamily="2" charset="-122"/>
              </a:rPr>
              <a:t>版权保护：表明对数字产品的所有权</a:t>
            </a:r>
            <a:r>
              <a:rPr lang="zh-CN" altLang="en-US" dirty="0"/>
              <a:t> </a:t>
            </a:r>
            <a:endParaRPr lang="zh-CN" altLang="en-US" dirty="0"/>
          </a:p>
          <a:p>
            <a:pPr>
              <a:lnSpc>
                <a:spcPct val="90000"/>
              </a:lnSpc>
            </a:pPr>
            <a:r>
              <a:rPr lang="zh-CN" altLang="en-US" dirty="0">
                <a:latin typeface="宋体" panose="02010600030101010101" pitchFamily="2" charset="-122"/>
              </a:rPr>
              <a:t>数字指纹：用于防止数字产品被非法复制和散发</a:t>
            </a:r>
            <a:endParaRPr lang="zh-CN" altLang="en-US" dirty="0">
              <a:latin typeface="宋体" panose="02010600030101010101" pitchFamily="2" charset="-122"/>
            </a:endParaRPr>
          </a:p>
          <a:p>
            <a:pPr>
              <a:lnSpc>
                <a:spcPct val="90000"/>
              </a:lnSpc>
            </a:pPr>
            <a:r>
              <a:rPr lang="zh-CN" altLang="en-US" dirty="0">
                <a:latin typeface="宋体" panose="02010600030101010101" pitchFamily="2" charset="-122"/>
              </a:rPr>
              <a:t>认证和完整性校验：验证数字内容未被修改或假冒 </a:t>
            </a:r>
            <a:endParaRPr lang="zh-CN" altLang="en-US" dirty="0">
              <a:latin typeface="宋体" panose="02010600030101010101" pitchFamily="2" charset="-122"/>
            </a:endParaRPr>
          </a:p>
          <a:p>
            <a:pPr>
              <a:lnSpc>
                <a:spcPct val="90000"/>
              </a:lnSpc>
            </a:pPr>
            <a:r>
              <a:rPr lang="zh-CN" altLang="en-US" dirty="0">
                <a:latin typeface="宋体" panose="02010600030101010101" pitchFamily="2" charset="-122"/>
              </a:rPr>
              <a:t>内容标识和隐藏标识：多媒体内容检索</a:t>
            </a:r>
            <a:endParaRPr lang="zh-CN" altLang="en-US" dirty="0">
              <a:latin typeface="宋体" panose="02010600030101010101" pitchFamily="2" charset="-122"/>
            </a:endParaRPr>
          </a:p>
          <a:p>
            <a:pPr>
              <a:lnSpc>
                <a:spcPct val="90000"/>
              </a:lnSpc>
            </a:pPr>
            <a:r>
              <a:rPr lang="zh-CN" altLang="en-US" dirty="0">
                <a:latin typeface="宋体" panose="02010600030101010101" pitchFamily="2" charset="-122"/>
              </a:rPr>
              <a:t>使用控制：控制复制次数 </a:t>
            </a:r>
            <a:r>
              <a:rPr lang="zh-CN" altLang="en-US" dirty="0"/>
              <a:t> </a:t>
            </a:r>
            <a:endParaRPr lang="zh-CN" altLang="en-US" dirty="0"/>
          </a:p>
          <a:p>
            <a:pPr>
              <a:lnSpc>
                <a:spcPct val="90000"/>
              </a:lnSpc>
            </a:pPr>
            <a:r>
              <a:rPr lang="zh-CN" altLang="en-US" dirty="0">
                <a:latin typeface="宋体" panose="02010600030101010101" pitchFamily="2" charset="-122"/>
              </a:rPr>
              <a:t>内容保护：保护内容不被滥用</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对抗是信息隐藏发展的主旋律</a:t>
            </a:r>
            <a:endParaRPr lang="zh-CN" altLang="en-US" dirty="0"/>
          </a:p>
        </p:txBody>
      </p:sp>
      <p:sp>
        <p:nvSpPr>
          <p:cNvPr id="4" name="内容占位符 3"/>
          <p:cNvSpPr>
            <a:spLocks noGrp="1"/>
          </p:cNvSpPr>
          <p:nvPr>
            <p:ph idx="1"/>
          </p:nvPr>
        </p:nvSpPr>
        <p:spPr/>
        <p:txBody>
          <a:bodyPr/>
          <a:lstStyle/>
          <a:p>
            <a:pPr lvl="1"/>
            <a:endParaRPr lang="en-US" altLang="zh-CN" dirty="0" smtClean="0"/>
          </a:p>
        </p:txBody>
      </p:sp>
      <p:graphicFrame>
        <p:nvGraphicFramePr>
          <p:cNvPr id="5" name="对象 4"/>
          <p:cNvGraphicFramePr>
            <a:graphicFrameLocks noChangeAspect="1"/>
          </p:cNvGraphicFramePr>
          <p:nvPr/>
        </p:nvGraphicFramePr>
        <p:xfrm>
          <a:off x="107504" y="1825105"/>
          <a:ext cx="4376863" cy="3724442"/>
        </p:xfrm>
        <a:graphic>
          <a:graphicData uri="http://schemas.openxmlformats.org/presentationml/2006/ole">
            <mc:AlternateContent xmlns:mc="http://schemas.openxmlformats.org/markup-compatibility/2006">
              <mc:Choice xmlns:v="urn:schemas-microsoft-com:vml" Requires="v">
                <p:oleObj spid="_x0000_s3073" name="" r:id="rId1" imgW="5172075" imgH="4400550" progId="">
                  <p:embed/>
                </p:oleObj>
              </mc:Choice>
              <mc:Fallback>
                <p:oleObj name="" r:id="rId1" imgW="5172075" imgH="4400550" progId="">
                  <p:embed/>
                  <p:pic>
                    <p:nvPicPr>
                      <p:cNvPr id="0" name="图片 3072"/>
                      <p:cNvPicPr>
                        <a:picLocks noChangeAspect="1"/>
                      </p:cNvPicPr>
                      <p:nvPr/>
                    </p:nvPicPr>
                    <p:blipFill>
                      <a:blip r:embed="rId2"/>
                      <a:stretch>
                        <a:fillRect/>
                      </a:stretch>
                    </p:blipFill>
                    <p:spPr>
                      <a:xfrm>
                        <a:off x="107504" y="1825105"/>
                        <a:ext cx="4376863" cy="3724442"/>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4679505" y="1819835"/>
          <a:ext cx="4406090" cy="3635746"/>
        </p:xfrm>
        <a:graphic>
          <a:graphicData uri="http://schemas.openxmlformats.org/presentationml/2006/ole">
            <mc:AlternateContent xmlns:mc="http://schemas.openxmlformats.org/markup-compatibility/2006">
              <mc:Choice xmlns:v="urn:schemas-microsoft-com:vml" Requires="v">
                <p:oleObj spid="_x0000_s3074" name="" r:id="rId3" imgW="5229225" imgH="4314825" progId="">
                  <p:embed/>
                </p:oleObj>
              </mc:Choice>
              <mc:Fallback>
                <p:oleObj name="" r:id="rId3" imgW="5229225" imgH="4314825" progId="">
                  <p:embed/>
                  <p:pic>
                    <p:nvPicPr>
                      <p:cNvPr id="0" name="图片 3073"/>
                      <p:cNvPicPr>
                        <a:picLocks noChangeAspect="1"/>
                      </p:cNvPicPr>
                      <p:nvPr/>
                    </p:nvPicPr>
                    <p:blipFill>
                      <a:blip r:embed="rId4"/>
                      <a:stretch>
                        <a:fillRect/>
                      </a:stretch>
                    </p:blipFill>
                    <p:spPr>
                      <a:xfrm>
                        <a:off x="4679505" y="1819835"/>
                        <a:ext cx="4406090" cy="3635746"/>
                      </a:xfrm>
                      <a:prstGeom prst="rect">
                        <a:avLst/>
                      </a:prstGeom>
                      <a:noFill/>
                      <a:ln w="9525">
                        <a:noFill/>
                      </a:ln>
                    </p:spPr>
                  </p:pic>
                </p:oleObj>
              </mc:Fallback>
            </mc:AlternateContent>
          </a:graphicData>
        </a:graphic>
      </p:graphicFrame>
      <p:sp>
        <p:nvSpPr>
          <p:cNvPr id="9" name="文本框 8"/>
          <p:cNvSpPr txBox="1"/>
          <p:nvPr/>
        </p:nvSpPr>
        <p:spPr>
          <a:xfrm>
            <a:off x="359025" y="5709190"/>
            <a:ext cx="8508052" cy="369332"/>
          </a:xfrm>
          <a:prstGeom prst="rect">
            <a:avLst/>
          </a:prstGeom>
          <a:noFill/>
        </p:spPr>
        <p:txBody>
          <a:bodyPr wrap="square" rtlCol="0">
            <a:spAutoFit/>
          </a:bodyPr>
          <a:lstStyle/>
          <a:p>
            <a:r>
              <a:rPr lang="en-US" altLang="zh-CN" dirty="0"/>
              <a:t>EI </a:t>
            </a:r>
            <a:r>
              <a:rPr lang="zh-CN" altLang="en-US" dirty="0"/>
              <a:t>历年信息隐藏类论文发表数量分布图（</a:t>
            </a:r>
            <a:r>
              <a:rPr lang="en-US" altLang="zh-CN" dirty="0"/>
              <a:t>28000</a:t>
            </a:r>
            <a:r>
              <a:rPr lang="zh-CN" altLang="en-US" dirty="0"/>
              <a:t>多篇正向，</a:t>
            </a:r>
            <a:r>
              <a:rPr lang="en-US" altLang="zh-CN" dirty="0"/>
              <a:t>8000</a:t>
            </a:r>
            <a:r>
              <a:rPr lang="zh-CN" altLang="en-US" dirty="0"/>
              <a:t>多篇反向）</a:t>
            </a:r>
            <a:endParaRPr lang="zh-CN" altLang="en-US" dirty="0"/>
          </a:p>
        </p:txBody>
      </p:sp>
    </p:spTree>
  </p:cSld>
  <p:clrMapOvr>
    <a:masterClrMapping/>
  </p:clrMapOvr>
  <p:transition spd="slow" advTm="12721"/>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隐写分析</a:t>
            </a:r>
            <a:endParaRPr lang="zh-CN" altLang="en-US" dirty="0"/>
          </a:p>
        </p:txBody>
      </p:sp>
      <p:sp>
        <p:nvSpPr>
          <p:cNvPr id="3" name="内容占位符 2"/>
          <p:cNvSpPr>
            <a:spLocks noGrp="1"/>
          </p:cNvSpPr>
          <p:nvPr>
            <p:ph idx="1"/>
          </p:nvPr>
        </p:nvSpPr>
        <p:spPr>
          <a:xfrm>
            <a:off x="457200" y="1411765"/>
            <a:ext cx="8229600" cy="720080"/>
          </a:xfrm>
        </p:spPr>
        <p:txBody>
          <a:bodyPr/>
          <a:lstStyle/>
          <a:p>
            <a:r>
              <a:rPr lang="zh-CN" altLang="en-US" dirty="0" smtClean="0"/>
              <a:t>纠结于发现和抗发现对抗</a:t>
            </a:r>
            <a:endParaRPr lang="en-US" altLang="zh-CN" dirty="0" smtClean="0"/>
          </a:p>
          <a:p>
            <a:pPr lvl="1"/>
            <a:endParaRPr lang="en-US" altLang="zh-CN" dirty="0" smtClean="0"/>
          </a:p>
          <a:p>
            <a:pPr lvl="1"/>
            <a:endParaRPr lang="en-US" altLang="zh-CN" dirty="0" smtClean="0"/>
          </a:p>
          <a:p>
            <a:pPr lvl="1"/>
            <a:endParaRPr lang="en-US" altLang="zh-CN" dirty="0" smtClean="0"/>
          </a:p>
        </p:txBody>
      </p:sp>
      <p:grpSp>
        <p:nvGrpSpPr>
          <p:cNvPr id="13" name="组合 12"/>
          <p:cNvGrpSpPr/>
          <p:nvPr/>
        </p:nvGrpSpPr>
        <p:grpSpPr>
          <a:xfrm>
            <a:off x="2411760" y="2472342"/>
            <a:ext cx="4297680" cy="2799080"/>
            <a:chOff x="7453" y="3221"/>
            <a:chExt cx="6768" cy="4408"/>
          </a:xfrm>
        </p:grpSpPr>
        <p:sp>
          <p:nvSpPr>
            <p:cNvPr id="8211" name="矩形 194"/>
            <p:cNvSpPr>
              <a:spLocks noChangeArrowheads="1"/>
            </p:cNvSpPr>
            <p:nvPr/>
          </p:nvSpPr>
          <p:spPr bwMode="auto">
            <a:xfrm>
              <a:off x="8459" y="5757"/>
              <a:ext cx="29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solidFill>
                  <a:srgbClr val="C00000"/>
                </a:solidFill>
                <a:latin typeface="+mn-ea"/>
              </a:endParaRPr>
            </a:p>
          </p:txBody>
        </p:sp>
        <p:pic>
          <p:nvPicPr>
            <p:cNvPr id="6" name="图片 5"/>
            <p:cNvPicPr>
              <a:picLocks noChangeAspect="1"/>
            </p:cNvPicPr>
            <p:nvPr/>
          </p:nvPicPr>
          <p:blipFill>
            <a:blip r:embed="rId1" cstate="print"/>
            <a:stretch>
              <a:fillRect/>
            </a:stretch>
          </p:blipFill>
          <p:spPr>
            <a:xfrm>
              <a:off x="7453" y="3221"/>
              <a:ext cx="6769" cy="4409"/>
            </a:xfrm>
            <a:prstGeom prst="rect">
              <a:avLst/>
            </a:prstGeom>
          </p:spPr>
        </p:pic>
        <p:sp>
          <p:nvSpPr>
            <p:cNvPr id="231" name=" 231"/>
            <p:cNvSpPr/>
            <p:nvPr/>
          </p:nvSpPr>
          <p:spPr>
            <a:xfrm>
              <a:off x="10507" y="4603"/>
              <a:ext cx="867" cy="2273"/>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b="1" dirty="0">
                  <a:solidFill>
                    <a:sysClr val="windowText" lastClr="000000"/>
                  </a:solidFill>
                  <a:latin typeface="+mn-ea"/>
                </a:rPr>
                <a:t>隐写特征</a:t>
              </a:r>
              <a:endParaRPr lang="zh-CN" altLang="en-US" b="1" dirty="0">
                <a:solidFill>
                  <a:sysClr val="windowText" lastClr="000000"/>
                </a:solidFill>
                <a:latin typeface="+mn-ea"/>
              </a:endParaRPr>
            </a:p>
          </p:txBody>
        </p:sp>
        <p:sp>
          <p:nvSpPr>
            <p:cNvPr id="7" name="文本框 6"/>
            <p:cNvSpPr txBox="1"/>
            <p:nvPr/>
          </p:nvSpPr>
          <p:spPr>
            <a:xfrm>
              <a:off x="7555" y="5496"/>
              <a:ext cx="1233" cy="1008"/>
            </a:xfrm>
            <a:prstGeom prst="rect">
              <a:avLst/>
            </a:prstGeom>
            <a:noFill/>
          </p:spPr>
          <p:txBody>
            <a:bodyPr wrap="square" rtlCol="0">
              <a:spAutoFit/>
            </a:bodyPr>
            <a:lstStyle/>
            <a:p>
              <a:r>
                <a:rPr lang="zh-CN" altLang="en-US" b="1" dirty="0">
                  <a:ln>
                    <a:solidFill>
                      <a:schemeClr val="bg1"/>
                    </a:solidFill>
                  </a:ln>
                  <a:solidFill>
                    <a:schemeClr val="tx2">
                      <a:lumMod val="75000"/>
                    </a:schemeClr>
                  </a:solidFill>
                  <a:effectLst>
                    <a:outerShdw blurRad="38100" dist="19050" dir="2700000" algn="tl" rotWithShape="0">
                      <a:schemeClr val="dk1">
                        <a:alpha val="40000"/>
                      </a:schemeClr>
                    </a:outerShdw>
                  </a:effectLst>
                  <a:latin typeface="+mn-ea"/>
                </a:rPr>
                <a:t>信息隐藏</a:t>
              </a:r>
              <a:endParaRPr lang="zh-CN" altLang="en-US" b="1" dirty="0">
                <a:ln>
                  <a:solidFill>
                    <a:schemeClr val="bg1"/>
                  </a:solidFill>
                </a:ln>
                <a:solidFill>
                  <a:schemeClr val="tx2">
                    <a:lumMod val="75000"/>
                  </a:schemeClr>
                </a:solidFill>
                <a:effectLst>
                  <a:outerShdw blurRad="38100" dist="19050" dir="2700000" algn="tl" rotWithShape="0">
                    <a:schemeClr val="dk1">
                      <a:alpha val="40000"/>
                    </a:schemeClr>
                  </a:outerShdw>
                </a:effectLst>
                <a:latin typeface="+mn-ea"/>
              </a:endParaRPr>
            </a:p>
          </p:txBody>
        </p:sp>
        <p:sp>
          <p:nvSpPr>
            <p:cNvPr id="8" name="文本框 7"/>
            <p:cNvSpPr txBox="1"/>
            <p:nvPr/>
          </p:nvSpPr>
          <p:spPr>
            <a:xfrm>
              <a:off x="12962" y="5505"/>
              <a:ext cx="1106" cy="1008"/>
            </a:xfrm>
            <a:prstGeom prst="rect">
              <a:avLst/>
            </a:prstGeom>
            <a:noFill/>
          </p:spPr>
          <p:txBody>
            <a:bodyPr wrap="square" rtlCol="0">
              <a:spAutoFit/>
              <a:scene3d>
                <a:camera prst="orthographicFront"/>
                <a:lightRig rig="threePt" dir="t"/>
              </a:scene3d>
            </a:bodyPr>
            <a:lstStyle/>
            <a:p>
              <a:r>
                <a:rPr lang="zh-CN" altLang="en-US" b="1">
                  <a:ln>
                    <a:solidFill>
                      <a:schemeClr val="bg1"/>
                    </a:solidFill>
                  </a:ln>
                  <a:solidFill>
                    <a:schemeClr val="tx2">
                      <a:lumMod val="75000"/>
                    </a:schemeClr>
                  </a:solidFill>
                  <a:effectLst>
                    <a:outerShdw blurRad="38100" dist="19050" dir="2700000" algn="tl" rotWithShape="0">
                      <a:schemeClr val="dk1">
                        <a:alpha val="40000"/>
                      </a:schemeClr>
                    </a:outerShdw>
                  </a:effectLst>
                  <a:latin typeface="+mn-ea"/>
                </a:rPr>
                <a:t>隐写分析</a:t>
              </a:r>
              <a:endParaRPr lang="zh-CN" altLang="en-US" b="1">
                <a:ln>
                  <a:solidFill>
                    <a:schemeClr val="bg1"/>
                  </a:solidFill>
                </a:ln>
                <a:solidFill>
                  <a:schemeClr val="tx2">
                    <a:lumMod val="75000"/>
                  </a:schemeClr>
                </a:solidFill>
                <a:effectLst>
                  <a:outerShdw blurRad="38100" dist="19050" dir="2700000" algn="tl" rotWithShape="0">
                    <a:schemeClr val="dk1">
                      <a:alpha val="40000"/>
                    </a:schemeClr>
                  </a:outerShdw>
                </a:effectLst>
                <a:latin typeface="+mn-ea"/>
              </a:endParaRPr>
            </a:p>
          </p:txBody>
        </p:sp>
      </p:grpSp>
      <p:grpSp>
        <p:nvGrpSpPr>
          <p:cNvPr id="19" name="组合 18"/>
          <p:cNvGrpSpPr/>
          <p:nvPr/>
        </p:nvGrpSpPr>
        <p:grpSpPr>
          <a:xfrm>
            <a:off x="346998" y="2479986"/>
            <a:ext cx="2143140" cy="2786082"/>
            <a:chOff x="396" y="3359"/>
            <a:chExt cx="2948" cy="4196"/>
          </a:xfrm>
        </p:grpSpPr>
        <p:sp>
          <p:nvSpPr>
            <p:cNvPr id="20" name=" 169"/>
            <p:cNvSpPr/>
            <p:nvPr/>
          </p:nvSpPr>
          <p:spPr>
            <a:xfrm>
              <a:off x="396" y="3359"/>
              <a:ext cx="2719" cy="4196"/>
            </a:xfrm>
            <a:prstGeom prst="round2Diag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1"/>
              <a:endParaRPr lang="zh-CN" altLang="en-US" b="1" dirty="0" smtClean="0">
                <a:solidFill>
                  <a:schemeClr val="accent6"/>
                </a:solidFill>
                <a:sym typeface="+mn-ea"/>
              </a:endParaRPr>
            </a:p>
          </p:txBody>
        </p:sp>
        <p:sp>
          <p:nvSpPr>
            <p:cNvPr id="21" name="文本框 8"/>
            <p:cNvSpPr txBox="1"/>
            <p:nvPr/>
          </p:nvSpPr>
          <p:spPr>
            <a:xfrm>
              <a:off x="553" y="3613"/>
              <a:ext cx="2791" cy="2472"/>
            </a:xfrm>
            <a:prstGeom prst="rect">
              <a:avLst/>
            </a:prstGeom>
            <a:noFill/>
          </p:spPr>
          <p:txBody>
            <a:bodyPr wrap="square" rtlCol="0">
              <a:spAutoFit/>
            </a:bodyPr>
            <a:lstStyle/>
            <a:p>
              <a:pPr lvl="0"/>
              <a:r>
                <a:rPr lang="zh-CN" altLang="en-US" sz="2400" b="1" dirty="0" smtClean="0">
                  <a:solidFill>
                    <a:srgbClr val="FF0000"/>
                  </a:solidFill>
                  <a:sym typeface="+mn-ea"/>
                </a:rPr>
                <a:t>正向算法</a:t>
              </a:r>
              <a:endParaRPr lang="en-US" altLang="zh-CN" sz="2400" b="1" dirty="0" smtClean="0">
                <a:solidFill>
                  <a:srgbClr val="FF0000"/>
                </a:solidFill>
                <a:sym typeface="+mn-ea"/>
              </a:endParaRPr>
            </a:p>
            <a:p>
              <a:pPr marL="342900" indent="-342900">
                <a:buFont typeface="Arial" panose="020B0604020202020204" pitchFamily="34" charset="0"/>
                <a:buChar char="•"/>
              </a:pPr>
              <a:r>
                <a:rPr lang="zh-CN" altLang="en-US" b="1" dirty="0" smtClean="0">
                  <a:sym typeface="+mn-ea"/>
                </a:rPr>
                <a:t>在哪藏</a:t>
              </a:r>
              <a:endParaRPr lang="zh-CN" altLang="en-US" b="1" dirty="0" smtClean="0">
                <a:sym typeface="+mn-ea"/>
              </a:endParaRPr>
            </a:p>
            <a:p>
              <a:pPr marL="342900" indent="-342900">
                <a:buFont typeface="Arial" panose="020B0604020202020204" pitchFamily="34" charset="0"/>
                <a:buChar char="•"/>
              </a:pPr>
              <a:r>
                <a:rPr lang="zh-CN" altLang="en-US" b="1" dirty="0" smtClean="0">
                  <a:sym typeface="+mn-ea"/>
                </a:rPr>
                <a:t>如何改</a:t>
              </a:r>
              <a:endParaRPr lang="zh-CN" altLang="en-US" b="1" dirty="0" smtClean="0">
                <a:sym typeface="+mn-ea"/>
              </a:endParaRPr>
            </a:p>
            <a:p>
              <a:pPr marL="342900" indent="-342900">
                <a:buFont typeface="Arial" panose="020B0604020202020204" pitchFamily="34" charset="0"/>
                <a:buChar char="•"/>
              </a:pPr>
              <a:r>
                <a:rPr lang="en-US" altLang="zh-CN" b="1" dirty="0" smtClean="0">
                  <a:sym typeface="+mn-ea"/>
                </a:rPr>
                <a:t>STC+</a:t>
              </a:r>
              <a:r>
                <a:rPr lang="zh-CN" altLang="en-US" b="1" dirty="0" smtClean="0">
                  <a:sym typeface="+mn-ea"/>
                </a:rPr>
                <a:t>最优</a:t>
              </a:r>
              <a:endParaRPr lang="en-US" altLang="zh-CN" b="1" dirty="0" smtClean="0">
                <a:sym typeface="+mn-ea"/>
              </a:endParaRPr>
            </a:p>
            <a:p>
              <a:r>
                <a:rPr lang="zh-CN" altLang="en-US" b="1" dirty="0" smtClean="0">
                  <a:sym typeface="+mn-ea"/>
                </a:rPr>
                <a:t>    失真度量</a:t>
              </a:r>
              <a:endParaRPr lang="zh-CN" altLang="en-US" b="1" dirty="0" smtClean="0">
                <a:sym typeface="+mn-ea"/>
              </a:endParaRPr>
            </a:p>
          </p:txBody>
        </p:sp>
      </p:grpSp>
      <p:sp>
        <p:nvSpPr>
          <p:cNvPr id="22" name=" 169"/>
          <p:cNvSpPr/>
          <p:nvPr/>
        </p:nvSpPr>
        <p:spPr>
          <a:xfrm>
            <a:off x="6786578" y="2480920"/>
            <a:ext cx="1959610" cy="2764828"/>
          </a:xfrm>
          <a:prstGeom prst="round2DiagRect">
            <a:avLst/>
          </a:prstGeom>
          <a:solidFill>
            <a:schemeClr val="bg1">
              <a:lumMod val="65000"/>
            </a:schemeClr>
          </a:solidFill>
        </p:spPr>
        <p:style>
          <a:lnRef idx="1">
            <a:schemeClr val="accent4"/>
          </a:lnRef>
          <a:fillRef idx="2">
            <a:schemeClr val="accent4"/>
          </a:fillRef>
          <a:effectRef idx="1">
            <a:schemeClr val="accent4"/>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1"/>
            <a:endParaRPr lang="zh-CN" altLang="en-US" b="1" dirty="0" smtClean="0">
              <a:solidFill>
                <a:schemeClr val="accent6"/>
              </a:solidFill>
              <a:sym typeface="+mn-ea"/>
            </a:endParaRPr>
          </a:p>
        </p:txBody>
      </p:sp>
      <p:sp>
        <p:nvSpPr>
          <p:cNvPr id="23" name="文本框 11"/>
          <p:cNvSpPr txBox="1"/>
          <p:nvPr/>
        </p:nvSpPr>
        <p:spPr>
          <a:xfrm>
            <a:off x="6802149" y="2636912"/>
            <a:ext cx="1913255" cy="1569660"/>
          </a:xfrm>
          <a:prstGeom prst="rect">
            <a:avLst/>
          </a:prstGeom>
          <a:noFill/>
        </p:spPr>
        <p:txBody>
          <a:bodyPr wrap="square" rtlCol="0">
            <a:spAutoFit/>
          </a:bodyPr>
          <a:lstStyle/>
          <a:p>
            <a:pPr lvl="0" algn="l"/>
            <a:r>
              <a:rPr lang="zh-CN" altLang="en-US" sz="2400" b="1" dirty="0" smtClean="0">
                <a:solidFill>
                  <a:srgbClr val="FF0000"/>
                </a:solidFill>
                <a:sym typeface="+mn-ea"/>
              </a:rPr>
              <a:t>反向算法</a:t>
            </a:r>
            <a:endParaRPr lang="en-US" altLang="zh-CN" sz="2400" b="1" dirty="0" smtClean="0">
              <a:solidFill>
                <a:srgbClr val="FF0000"/>
              </a:solidFill>
              <a:sym typeface="+mn-ea"/>
            </a:endParaRPr>
          </a:p>
          <a:p>
            <a:pPr marL="342900" lvl="0" indent="-342900">
              <a:buFont typeface="Arial" panose="020B0604020202020204" pitchFamily="34" charset="0"/>
              <a:buChar char="•"/>
            </a:pPr>
            <a:r>
              <a:rPr lang="zh-CN" altLang="en-US" b="1" dirty="0">
                <a:sym typeface="+mn-ea"/>
              </a:rPr>
              <a:t>特征＋分类器</a:t>
            </a:r>
            <a:endParaRPr lang="en-US" altLang="zh-CN" b="1" dirty="0">
              <a:sym typeface="+mn-ea"/>
            </a:endParaRPr>
          </a:p>
          <a:p>
            <a:pPr marL="342900" lvl="0" indent="-342900">
              <a:buFont typeface="Arial" panose="020B0604020202020204" pitchFamily="34" charset="0"/>
              <a:buChar char="•"/>
            </a:pPr>
            <a:r>
              <a:rPr lang="zh-CN" altLang="en-US" b="1" dirty="0">
                <a:sym typeface="+mn-ea"/>
              </a:rPr>
              <a:t>上万维特征</a:t>
            </a:r>
            <a:endParaRPr lang="zh-CN" altLang="en-US" b="1" dirty="0">
              <a:sym typeface="+mn-ea"/>
            </a:endParaRPr>
          </a:p>
          <a:p>
            <a:pPr marL="342900" lvl="0" indent="-342900">
              <a:buFont typeface="Arial" panose="020B0604020202020204" pitchFamily="34" charset="0"/>
              <a:buChar char="•"/>
            </a:pPr>
            <a:r>
              <a:rPr lang="zh-CN" altLang="en-US" b="1" dirty="0" smtClean="0">
                <a:sym typeface="+mn-ea"/>
              </a:rPr>
              <a:t>神经网络、深度学习</a:t>
            </a:r>
            <a:endParaRPr lang="zh-CN" altLang="en-US" b="1"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56705"/>
    </mc:Choice>
    <mc:Fallback>
      <p:transition spd="slow" advTm="56705"/>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基于分类器的隐写分析框架</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pic>
        <p:nvPicPr>
          <p:cNvPr id="5" name="内容占位符 4"/>
          <p:cNvPicPr>
            <a:picLocks noChangeAspect="1"/>
          </p:cNvPicPr>
          <p:nvPr>
            <p:ph idx="1"/>
          </p:nvPr>
        </p:nvPicPr>
        <p:blipFill>
          <a:blip r:embed="rId1"/>
          <a:stretch>
            <a:fillRect/>
          </a:stretch>
        </p:blipFill>
        <p:spPr>
          <a:xfrm>
            <a:off x="1766570" y="1308100"/>
            <a:ext cx="5512435" cy="507428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隐写分析</a:t>
            </a:r>
            <a:endParaRPr lang="zh-CN" altLang="en-US"/>
          </a:p>
        </p:txBody>
      </p:sp>
      <p:sp>
        <p:nvSpPr>
          <p:cNvPr id="3" name="内容占位符 2"/>
          <p:cNvSpPr>
            <a:spLocks noGrp="1"/>
          </p:cNvSpPr>
          <p:nvPr>
            <p:ph idx="1"/>
          </p:nvPr>
        </p:nvSpPr>
        <p:spPr>
          <a:xfrm>
            <a:off x="566738" y="1322070"/>
            <a:ext cx="8001000" cy="4267200"/>
          </a:xfrm>
        </p:spPr>
        <p:txBody>
          <a:bodyPr/>
          <a:p>
            <a:r>
              <a:rPr lang="zh-CN" altLang="en-US"/>
              <a:t>卡方分析（chi-square分析）</a:t>
            </a:r>
            <a:endParaRPr lang="zh-CN" altLang="en-US"/>
          </a:p>
          <a:p>
            <a:pPr marL="0" indent="0">
              <a:buNone/>
            </a:pPr>
            <a:r>
              <a:rPr lang="zh-CN" altLang="en-US" sz="2000"/>
              <a:t>适用的算法：使用LSB嵌入水印时，如果像素值最低位比特与水印比特相同，那么保留该像素值不做变化；否则，使用水印比特位代替像素值的最低比特位。</a:t>
            </a:r>
            <a:endParaRPr lang="zh-CN" altLang="en-US" sz="2000"/>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pic>
        <p:nvPicPr>
          <p:cNvPr id="5" name="图片 4"/>
          <p:cNvPicPr>
            <a:picLocks noChangeAspect="1"/>
          </p:cNvPicPr>
          <p:nvPr/>
        </p:nvPicPr>
        <p:blipFill>
          <a:blip r:embed="rId1"/>
          <a:stretch>
            <a:fillRect/>
          </a:stretch>
        </p:blipFill>
        <p:spPr>
          <a:xfrm>
            <a:off x="-934085" y="2788920"/>
            <a:ext cx="5280025" cy="2179320"/>
          </a:xfrm>
          <a:prstGeom prst="rect">
            <a:avLst/>
          </a:prstGeom>
        </p:spPr>
      </p:pic>
      <p:pic>
        <p:nvPicPr>
          <p:cNvPr id="6" name="图片 5"/>
          <p:cNvPicPr>
            <a:picLocks noChangeAspect="1"/>
          </p:cNvPicPr>
          <p:nvPr/>
        </p:nvPicPr>
        <p:blipFill>
          <a:blip r:embed="rId2"/>
          <a:stretch>
            <a:fillRect/>
          </a:stretch>
        </p:blipFill>
        <p:spPr>
          <a:xfrm>
            <a:off x="1927225" y="2788920"/>
            <a:ext cx="5280025" cy="1988820"/>
          </a:xfrm>
          <a:prstGeom prst="rect">
            <a:avLst/>
          </a:prstGeom>
        </p:spPr>
      </p:pic>
      <p:pic>
        <p:nvPicPr>
          <p:cNvPr id="7" name="图片 6"/>
          <p:cNvPicPr>
            <a:picLocks noChangeAspect="1"/>
          </p:cNvPicPr>
          <p:nvPr/>
        </p:nvPicPr>
        <p:blipFill>
          <a:blip r:embed="rId3"/>
          <a:stretch>
            <a:fillRect/>
          </a:stretch>
        </p:blipFill>
        <p:spPr>
          <a:xfrm>
            <a:off x="4575175" y="2793365"/>
            <a:ext cx="5280025" cy="1988820"/>
          </a:xfrm>
          <a:prstGeom prst="rect">
            <a:avLst/>
          </a:prstGeom>
        </p:spPr>
      </p:pic>
      <p:pic>
        <p:nvPicPr>
          <p:cNvPr id="8" name="图片 96"/>
          <p:cNvPicPr>
            <a:picLocks noChangeAspect="1"/>
          </p:cNvPicPr>
          <p:nvPr/>
        </p:nvPicPr>
        <p:blipFill>
          <a:blip r:embed="rId4">
            <a:clrChange>
              <a:clrFrom>
                <a:srgbClr val="FFFFFF"/>
              </a:clrFrom>
              <a:clrTo>
                <a:srgbClr val="FFFFFF">
                  <a:alpha val="0"/>
                </a:srgbClr>
              </a:clrTo>
            </a:clrChange>
          </a:blip>
          <a:stretch>
            <a:fillRect/>
          </a:stretch>
        </p:blipFill>
        <p:spPr>
          <a:xfrm>
            <a:off x="2461260" y="4838065"/>
            <a:ext cx="2976880" cy="687070"/>
          </a:xfrm>
          <a:prstGeom prst="rect">
            <a:avLst/>
          </a:prstGeom>
          <a:noFill/>
          <a:ln w="9525">
            <a:noFill/>
          </a:ln>
        </p:spPr>
      </p:pic>
      <p:pic>
        <p:nvPicPr>
          <p:cNvPr id="9" name="图片 86"/>
          <p:cNvPicPr>
            <a:picLocks noChangeAspect="1"/>
          </p:cNvPicPr>
          <p:nvPr/>
        </p:nvPicPr>
        <p:blipFill>
          <a:blip r:embed="rId5">
            <a:clrChange>
              <a:clrFrom>
                <a:srgbClr val="FFFFFF"/>
              </a:clrFrom>
              <a:clrTo>
                <a:srgbClr val="FFFFFF">
                  <a:alpha val="0"/>
                </a:srgbClr>
              </a:clrTo>
            </a:clrChange>
          </a:blip>
          <a:stretch>
            <a:fillRect/>
          </a:stretch>
        </p:blipFill>
        <p:spPr>
          <a:xfrm>
            <a:off x="5942330" y="4838065"/>
            <a:ext cx="1294130" cy="543560"/>
          </a:xfrm>
          <a:prstGeom prst="rect">
            <a:avLst/>
          </a:prstGeom>
          <a:noFill/>
          <a:ln w="9525">
            <a:noFill/>
          </a:ln>
        </p:spPr>
      </p:pic>
      <p:pic>
        <p:nvPicPr>
          <p:cNvPr id="10" name="图片 9"/>
          <p:cNvPicPr>
            <a:picLocks noChangeAspect="1"/>
          </p:cNvPicPr>
          <p:nvPr/>
        </p:nvPicPr>
        <p:blipFill>
          <a:blip r:embed="rId6"/>
          <a:stretch>
            <a:fillRect/>
          </a:stretch>
        </p:blipFill>
        <p:spPr>
          <a:xfrm>
            <a:off x="749300" y="5721350"/>
            <a:ext cx="11515090" cy="436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隐写分析</a:t>
            </a:r>
            <a:endParaRPr lang="zh-CN" altLang="en-US"/>
          </a:p>
        </p:txBody>
      </p:sp>
      <p:sp>
        <p:nvSpPr>
          <p:cNvPr id="3" name="内容占位符 2"/>
          <p:cNvSpPr>
            <a:spLocks noGrp="1"/>
          </p:cNvSpPr>
          <p:nvPr>
            <p:ph idx="1"/>
          </p:nvPr>
        </p:nvSpPr>
        <p:spPr>
          <a:xfrm>
            <a:off x="574358" y="1250315"/>
            <a:ext cx="8001000" cy="4267200"/>
          </a:xfrm>
        </p:spPr>
        <p:txBody>
          <a:bodyPr/>
          <a:p>
            <a:r>
              <a:rPr lang="en-US" altLang="zh-CN"/>
              <a:t>RS</a:t>
            </a:r>
            <a:r>
              <a:rPr lang="zh-CN" altLang="en-US"/>
              <a:t>分析</a:t>
            </a:r>
            <a:endParaRPr lang="zh-CN" altLang="en-US"/>
          </a:p>
        </p:txBody>
      </p:sp>
      <p:sp>
        <p:nvSpPr>
          <p:cNvPr id="4" name="灯片编号占位符 3"/>
          <p:cNvSpPr>
            <a:spLocks noGrp="1"/>
          </p:cNvSpPr>
          <p:nvPr>
            <p:ph type="sldNum" sz="quarter" idx="12"/>
          </p:nvPr>
        </p:nvSpPr>
        <p:spPr/>
        <p:txBody>
          <a:bodyPr/>
          <a:p>
            <a:pPr>
              <a:defRPr/>
            </a:pPr>
            <a:r>
              <a:rPr lang="zh-CN" altLang="en-US"/>
              <a:t>第</a:t>
            </a:r>
            <a:fld id="{6F83C59E-A256-40B9-B415-6031A5C88378}" type="slidenum">
              <a:rPr lang="en-US" altLang="zh-CN"/>
            </a:fld>
            <a:r>
              <a:rPr lang="zh-CN" altLang="en-US"/>
              <a:t>页</a:t>
            </a:r>
            <a:endParaRPr lang="en-US" altLang="zh-CN"/>
          </a:p>
        </p:txBody>
      </p:sp>
      <p:graphicFrame>
        <p:nvGraphicFramePr>
          <p:cNvPr id="9" name="对象 8"/>
          <p:cNvGraphicFramePr/>
          <p:nvPr/>
        </p:nvGraphicFramePr>
        <p:xfrm>
          <a:off x="723900" y="1864995"/>
          <a:ext cx="7809865" cy="2525395"/>
        </p:xfrm>
        <a:graphic>
          <a:graphicData uri="http://schemas.openxmlformats.org/presentationml/2006/ole">
            <mc:AlternateContent xmlns:mc="http://schemas.openxmlformats.org/markup-compatibility/2006">
              <mc:Choice xmlns:v="urn:schemas-microsoft-com:vml" Requires="v">
                <p:oleObj spid="_x0000_s10" name="" r:id="rId1" imgW="6413500" imgH="927100" progId="Photoshop.Image.7">
                  <p:embed/>
                </p:oleObj>
              </mc:Choice>
              <mc:Fallback>
                <p:oleObj name="" r:id="rId1" imgW="6413500" imgH="927100" progId="Photoshop.Image.7">
                  <p:embed/>
                  <p:pic>
                    <p:nvPicPr>
                      <p:cNvPr id="0" name="图片 9"/>
                      <p:cNvPicPr/>
                      <p:nvPr/>
                    </p:nvPicPr>
                    <p:blipFill>
                      <a:blip r:embed="rId2"/>
                      <a:stretch>
                        <a:fillRect/>
                      </a:stretch>
                    </p:blipFill>
                    <p:spPr>
                      <a:xfrm>
                        <a:off x="723900" y="1864995"/>
                        <a:ext cx="7809865" cy="252539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378A040-60B6-40BA-A86C-285E71D47DB6}" type="slidenum">
              <a:rPr lang="en-US" altLang="zh-CN"/>
            </a:fld>
            <a:endParaRPr lang="en-US" altLang="zh-CN"/>
          </a:p>
        </p:txBody>
      </p:sp>
      <p:sp>
        <p:nvSpPr>
          <p:cNvPr id="24578" name="Rectangle 2"/>
          <p:cNvSpPr>
            <a:spLocks noGrp="1" noChangeArrowheads="1"/>
          </p:cNvSpPr>
          <p:nvPr>
            <p:ph type="title"/>
          </p:nvPr>
        </p:nvSpPr>
        <p:spPr/>
        <p:txBody>
          <a:bodyPr/>
          <a:lstStyle/>
          <a:p>
            <a:r>
              <a:rPr lang="zh-CN" altLang="en-US"/>
              <a:t>文献检索（关键词）</a:t>
            </a:r>
            <a:endParaRPr lang="zh-CN" altLang="en-US"/>
          </a:p>
        </p:txBody>
      </p:sp>
      <p:sp>
        <p:nvSpPr>
          <p:cNvPr id="24579" name="Rectangle 3"/>
          <p:cNvSpPr>
            <a:spLocks noGrp="1" noChangeArrowheads="1"/>
          </p:cNvSpPr>
          <p:nvPr>
            <p:ph type="body" idx="1"/>
          </p:nvPr>
        </p:nvSpPr>
        <p:spPr/>
        <p:txBody>
          <a:bodyPr/>
          <a:lstStyle/>
          <a:p>
            <a:pPr>
              <a:lnSpc>
                <a:spcPct val="90000"/>
              </a:lnSpc>
            </a:pPr>
            <a:r>
              <a:rPr lang="en-US" altLang="zh-CN"/>
              <a:t>Information hiding</a:t>
            </a:r>
            <a:r>
              <a:rPr lang="zh-CN" altLang="en-US"/>
              <a:t>（信息隐藏）</a:t>
            </a:r>
            <a:endParaRPr lang="zh-CN" altLang="en-US"/>
          </a:p>
          <a:p>
            <a:pPr>
              <a:lnSpc>
                <a:spcPct val="90000"/>
              </a:lnSpc>
            </a:pPr>
            <a:r>
              <a:rPr lang="en-US" altLang="zh-CN"/>
              <a:t>Digital watermarking</a:t>
            </a:r>
            <a:r>
              <a:rPr lang="zh-CN" altLang="en-US"/>
              <a:t>（数字水印）</a:t>
            </a:r>
            <a:endParaRPr lang="zh-CN" altLang="en-US"/>
          </a:p>
          <a:p>
            <a:pPr>
              <a:lnSpc>
                <a:spcPct val="90000"/>
              </a:lnSpc>
            </a:pPr>
            <a:r>
              <a:rPr lang="en-US" altLang="zh-CN"/>
              <a:t>Steganography</a:t>
            </a:r>
            <a:r>
              <a:rPr lang="zh-CN" altLang="en-US"/>
              <a:t>（隐写术）</a:t>
            </a:r>
            <a:endParaRPr lang="zh-CN" altLang="en-US"/>
          </a:p>
          <a:p>
            <a:pPr lvl="1">
              <a:lnSpc>
                <a:spcPct val="90000"/>
              </a:lnSpc>
            </a:pPr>
            <a:r>
              <a:rPr lang="en-US" altLang="zh-CN"/>
              <a:t>Steganography </a:t>
            </a:r>
            <a:r>
              <a:rPr lang="zh-CN" altLang="en-US"/>
              <a:t>来源于希腊文</a:t>
            </a:r>
            <a:r>
              <a:rPr lang="en-US" altLang="zh-CN"/>
              <a:t>Steganos (hidden or secret) </a:t>
            </a:r>
            <a:r>
              <a:rPr lang="zh-CN" altLang="en-US"/>
              <a:t>与 </a:t>
            </a:r>
            <a:r>
              <a:rPr lang="en-US" altLang="zh-CN"/>
              <a:t>graphy (writing or drawing)</a:t>
            </a:r>
            <a:endParaRPr lang="en-US" altLang="zh-CN"/>
          </a:p>
          <a:p>
            <a:pPr>
              <a:lnSpc>
                <a:spcPct val="90000"/>
              </a:lnSpc>
            </a:pPr>
            <a:r>
              <a:rPr lang="en-US" altLang="zh-CN"/>
              <a:t>Steganalysis</a:t>
            </a:r>
            <a:r>
              <a:rPr lang="zh-CN" altLang="en-US"/>
              <a:t>（隐写分析）</a:t>
            </a:r>
            <a:endParaRPr lang="zh-CN" altLang="en-US"/>
          </a:p>
          <a:p>
            <a:pPr>
              <a:lnSpc>
                <a:spcPct val="90000"/>
              </a:lnSpc>
            </a:pPr>
            <a:r>
              <a:rPr lang="en-US" altLang="zh-CN"/>
              <a:t>digital f</a:t>
            </a:r>
            <a:r>
              <a:rPr lang="en-US" altLang="en-US"/>
              <a:t>orensics</a:t>
            </a:r>
            <a:r>
              <a:rPr lang="zh-CN" altLang="en-US"/>
              <a:t>（数字取证）</a:t>
            </a: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7663</Words>
  <Application>WPS 演示</Application>
  <PresentationFormat>全屏显示(4:3)</PresentationFormat>
  <Paragraphs>961</Paragraphs>
  <Slides>86</Slides>
  <Notes>103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39</vt:i4>
      </vt:variant>
      <vt:variant>
        <vt:lpstr>幻灯片标题</vt:lpstr>
      </vt:variant>
      <vt:variant>
        <vt:i4>86</vt:i4>
      </vt:variant>
    </vt:vector>
  </HeadingPairs>
  <TitlesOfParts>
    <vt:vector size="142" baseType="lpstr">
      <vt:lpstr>Arial</vt:lpstr>
      <vt:lpstr>宋体</vt:lpstr>
      <vt:lpstr>Wingdings</vt:lpstr>
      <vt:lpstr>Verdana</vt:lpstr>
      <vt:lpstr>华文隶书</vt:lpstr>
      <vt:lpstr>华文新魏</vt:lpstr>
      <vt:lpstr>华文细黑</vt:lpstr>
      <vt:lpstr>Times New Roman</vt:lpstr>
      <vt:lpstr>TimesNewRomanPSMT</vt:lpstr>
      <vt:lpstr>SymbolMT</vt:lpstr>
      <vt:lpstr>微软雅黑</vt:lpstr>
      <vt:lpstr>Arial Unicode MS</vt:lpstr>
      <vt:lpstr>Tahoma</vt:lpstr>
      <vt:lpstr>Times New Roman</vt:lpstr>
      <vt:lpstr>Courier New</vt:lpstr>
      <vt:lpstr>Symbol</vt:lpstr>
      <vt:lpstr>Profile</vt:lpstr>
      <vt:lpstr>PBrush</vt:lpstr>
      <vt:lpstr>Equation.3</vt:lpstr>
      <vt:lpstr>Equation.3</vt:lpstr>
      <vt:lpstr>Visio.Drawing.11</vt:lpstr>
      <vt:lpstr>Equation.3</vt:lpstr>
      <vt:lpstr>Equation.3</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Equation.2</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Photoshop.Image.7</vt:lpstr>
      <vt:lpstr>Equation.3</vt:lpstr>
      <vt:lpstr>Equation.3</vt:lpstr>
      <vt:lpstr>Equation.3</vt:lpstr>
      <vt:lpstr>Equation.3</vt:lpstr>
      <vt:lpstr>Equation.3</vt:lpstr>
      <vt:lpstr>数字内容安全</vt:lpstr>
      <vt:lpstr>本章的内容</vt:lpstr>
      <vt:lpstr>信息安全</vt:lpstr>
      <vt:lpstr>古代的信息隐藏</vt:lpstr>
      <vt:lpstr>信息隐藏的现状</vt:lpstr>
      <vt:lpstr>PowerPoint 演示文稿</vt:lpstr>
      <vt:lpstr>PowerPoint 演示文稿</vt:lpstr>
      <vt:lpstr>信息隐藏的研究状况</vt:lpstr>
      <vt:lpstr>文献检索（关键词）</vt:lpstr>
      <vt:lpstr>历年文献统计</vt:lpstr>
      <vt:lpstr>信息隐藏－伪装式保密通信</vt:lpstr>
      <vt:lpstr>信息隐藏的分支</vt:lpstr>
      <vt:lpstr>信息隐藏通信模型</vt:lpstr>
      <vt:lpstr>Shannon模型：囚犯问题</vt:lpstr>
      <vt:lpstr>Shannon模型</vt:lpstr>
      <vt:lpstr>名词</vt:lpstr>
      <vt:lpstr>Costa模型</vt:lpstr>
      <vt:lpstr>Mulin模型</vt:lpstr>
      <vt:lpstr>Mulin模型</vt:lpstr>
      <vt:lpstr>Mulin模型</vt:lpstr>
      <vt:lpstr>Cohen-Lapidoth模型</vt:lpstr>
      <vt:lpstr>Somekh－Baruck模型</vt:lpstr>
      <vt:lpstr>PowerPoint 演示文稿</vt:lpstr>
      <vt:lpstr>信息隐藏的应用</vt:lpstr>
      <vt:lpstr>信息隐藏的应用</vt:lpstr>
      <vt:lpstr>数字水印</vt:lpstr>
      <vt:lpstr>数字水印</vt:lpstr>
      <vt:lpstr>数字水印的定义</vt:lpstr>
      <vt:lpstr>数字水印的特点</vt:lpstr>
      <vt:lpstr>数字水印的特点</vt:lpstr>
      <vt:lpstr>数字水印三要素</vt:lpstr>
      <vt:lpstr>数字水印嵌入和提取模型</vt:lpstr>
      <vt:lpstr>水印加载模型</vt:lpstr>
      <vt:lpstr>水印提取模型</vt:lpstr>
      <vt:lpstr>问题</vt:lpstr>
      <vt:lpstr>常用的水印评价指标</vt:lpstr>
      <vt:lpstr>水印鲁棒性</vt:lpstr>
      <vt:lpstr>水印鲁棒性－鲁棒性水印的实现方法</vt:lpstr>
      <vt:lpstr>水印的透明性</vt:lpstr>
      <vt:lpstr>水印透明性的主观度量</vt:lpstr>
      <vt:lpstr>水印透明性的客观度量 －客观失真度量</vt:lpstr>
      <vt:lpstr>水印透明性的客观度量 －客观失真度量</vt:lpstr>
      <vt:lpstr>水印透明性的客观度量 －客观失真度量</vt:lpstr>
      <vt:lpstr>水印透明性的客观度量 －客观失真度量</vt:lpstr>
      <vt:lpstr>例1</vt:lpstr>
      <vt:lpstr>例1（续）</vt:lpstr>
      <vt:lpstr>例1（续）</vt:lpstr>
      <vt:lpstr>例2</vt:lpstr>
      <vt:lpstr>例2（续）</vt:lpstr>
      <vt:lpstr>例2（续）</vt:lpstr>
      <vt:lpstr>水印的安全性</vt:lpstr>
      <vt:lpstr>水印的安全性</vt:lpstr>
      <vt:lpstr>水印的安全性－攻击者的能力</vt:lpstr>
      <vt:lpstr>水印的安全性－攻击者的能力</vt:lpstr>
      <vt:lpstr>水印的安全性－对安全性的攻击</vt:lpstr>
      <vt:lpstr>水印的安全性－对安全性的攻击</vt:lpstr>
      <vt:lpstr>水印的安全性－对安全性的攻击</vt:lpstr>
      <vt:lpstr>数字水印的分类</vt:lpstr>
      <vt:lpstr>从载体上分类</vt:lpstr>
      <vt:lpstr>从载体上分类</vt:lpstr>
      <vt:lpstr>从外观上分类</vt:lpstr>
      <vt:lpstr>从加载方式上分类</vt:lpstr>
      <vt:lpstr>LSB方法</vt:lpstr>
      <vt:lpstr>图像各个位平面的作用</vt:lpstr>
      <vt:lpstr>图像各个位平面的作用（1）</vt:lpstr>
      <vt:lpstr>图像各个位平面的作用（2）</vt:lpstr>
      <vt:lpstr>图像各个位平面的作用（3）</vt:lpstr>
      <vt:lpstr>图像各个位平面的作用（4）</vt:lpstr>
      <vt:lpstr>图像各个位平面的作用（5）</vt:lpstr>
      <vt:lpstr>图像各个位平面的作用（6）</vt:lpstr>
      <vt:lpstr>图像各个位平面的作用（7）</vt:lpstr>
      <vt:lpstr>LSB方法</vt:lpstr>
      <vt:lpstr>LSB方法</vt:lpstr>
      <vt:lpstr>从检测方法上分类</vt:lpstr>
      <vt:lpstr>从水印特性上分类</vt:lpstr>
      <vt:lpstr>健壮性水印例</vt:lpstr>
      <vt:lpstr>健壮性水印例</vt:lpstr>
      <vt:lpstr>脆弱性水印例</vt:lpstr>
      <vt:lpstr>脆弱性水印例</vt:lpstr>
      <vt:lpstr>从使用目的上分类</vt:lpstr>
      <vt:lpstr>数字水印的应用</vt:lpstr>
      <vt:lpstr>对抗是信息隐藏发展的主旋律</vt:lpstr>
      <vt:lpstr>隐写分析</vt:lpstr>
      <vt:lpstr>基于分类器的隐写分析框架</vt:lpstr>
      <vt:lpstr>隐写分析</vt:lpstr>
      <vt:lpstr>隐写分析</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路边一棵树1382538600</cp:lastModifiedBy>
  <cp:revision>1833</cp:revision>
  <dcterms:created xsi:type="dcterms:W3CDTF">2004-03-02T12:35:00Z</dcterms:created>
  <dcterms:modified xsi:type="dcterms:W3CDTF">2018-04-10T02:06:52Z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